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98" r:id="rId3"/>
    <p:sldId id="258" r:id="rId4"/>
    <p:sldId id="260" r:id="rId5"/>
    <p:sldId id="259" r:id="rId6"/>
    <p:sldId id="337" r:id="rId7"/>
    <p:sldId id="261" r:id="rId8"/>
    <p:sldId id="342" r:id="rId9"/>
    <p:sldId id="262" r:id="rId10"/>
    <p:sldId id="263" r:id="rId11"/>
    <p:sldId id="264" r:id="rId12"/>
    <p:sldId id="345" r:id="rId13"/>
    <p:sldId id="344" r:id="rId14"/>
    <p:sldId id="348" r:id="rId15"/>
    <p:sldId id="265" r:id="rId16"/>
    <p:sldId id="349" r:id="rId17"/>
    <p:sldId id="347" r:id="rId18"/>
    <p:sldId id="350" r:id="rId19"/>
    <p:sldId id="266" r:id="rId20"/>
    <p:sldId id="299" r:id="rId21"/>
    <p:sldId id="343" r:id="rId22"/>
    <p:sldId id="267" r:id="rId23"/>
    <p:sldId id="357" r:id="rId24"/>
    <p:sldId id="306" r:id="rId25"/>
    <p:sldId id="352" r:id="rId26"/>
    <p:sldId id="358" r:id="rId27"/>
    <p:sldId id="310" r:id="rId28"/>
    <p:sldId id="314" r:id="rId29"/>
    <p:sldId id="355" r:id="rId30"/>
    <p:sldId id="353" r:id="rId31"/>
    <p:sldId id="271" r:id="rId32"/>
    <p:sldId id="359" r:id="rId33"/>
    <p:sldId id="269" r:id="rId34"/>
    <p:sldId id="268" r:id="rId35"/>
    <p:sldId id="36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3241" autoAdjust="0"/>
  </p:normalViewPr>
  <p:slideViewPr>
    <p:cSldViewPr>
      <p:cViewPr varScale="1">
        <p:scale>
          <a:sx n="99" d="100"/>
          <a:sy n="99" d="100"/>
        </p:scale>
        <p:origin x="2000" y="184"/>
      </p:cViewPr>
      <p:guideLst>
        <p:guide orient="horz" pos="2160"/>
        <p:guide pos="2880"/>
      </p:guideLst>
    </p:cSldViewPr>
  </p:slideViewPr>
  <p:notesTextViewPr>
    <p:cViewPr>
      <p:scale>
        <a:sx n="1" d="1"/>
        <a:sy n="1" d="1"/>
      </p:scale>
      <p:origin x="0" y="0"/>
    </p:cViewPr>
  </p:notesTextViewPr>
  <p:sorterViewPr>
    <p:cViewPr>
      <p:scale>
        <a:sx n="100" d="100"/>
        <a:sy n="100" d="100"/>
      </p:scale>
      <p:origin x="0" y="1154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1"/>
            <a:ext cx="9144000" cy="1862139"/>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2174" y="4323847"/>
            <a:ext cx="2297429" cy="365125"/>
          </a:xfrm>
        </p:spPr>
        <p:txBody>
          <a:bodyPr/>
          <a:lstStyle/>
          <a:p>
            <a:fld id="{48A87A34-81AB-432B-8DAE-1953F412C126}" type="datetimeFigureOut">
              <a:rPr lang="en-US" smtClean="0">
                <a:solidFill>
                  <a:prstClr val="white">
                    <a:tint val="75000"/>
                  </a:prstClr>
                </a:solidFill>
              </a:rPr>
              <a:pPr/>
              <a:t>2/3/18</a:t>
            </a:fld>
            <a:endParaRPr lang="en-US" dirty="0">
              <a:solidFill>
                <a:prstClr val="white">
                  <a:tint val="75000"/>
                </a:prstClr>
              </a:solidFill>
            </a:endParaRPr>
          </a:p>
        </p:txBody>
      </p:sp>
      <p:sp>
        <p:nvSpPr>
          <p:cNvPr id="5" name="Footer Placeholder 4"/>
          <p:cNvSpPr>
            <a:spLocks noGrp="1"/>
          </p:cNvSpPr>
          <p:nvPr>
            <p:ph type="ftr" sz="quarter" idx="11"/>
          </p:nvPr>
        </p:nvSpPr>
        <p:spPr>
          <a:xfrm>
            <a:off x="914400" y="4323848"/>
            <a:ext cx="4880610" cy="36512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6057900" y="1430868"/>
            <a:ext cx="2171700" cy="365125"/>
          </a:xfrm>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47967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594360" y="5516718"/>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white">
                    <a:tint val="75000"/>
                  </a:prstClr>
                </a:solidFill>
              </a:rPr>
              <a:pPr/>
              <a:t>2/3/18</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075967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1"/>
            <a:ext cx="9144000" cy="1862139"/>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3649135"/>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3"/>
            <a:ext cx="2183130" cy="365125"/>
          </a:xfrm>
        </p:spPr>
        <p:txBody>
          <a:bodyPr/>
          <a:lstStyle>
            <a:lvl1pPr algn="r">
              <a:defRPr/>
            </a:lvl1pPr>
          </a:lstStyle>
          <a:p>
            <a:fld id="{48A87A34-81AB-432B-8DAE-1953F412C126}" type="datetimeFigureOut">
              <a:rPr lang="en-US" smtClean="0">
                <a:solidFill>
                  <a:prstClr val="white">
                    <a:tint val="75000"/>
                  </a:prstClr>
                </a:solidFill>
              </a:rPr>
              <a:pPr/>
              <a:t>2/3/18</a:t>
            </a:fld>
            <a:endParaRPr lang="en-US" dirty="0">
              <a:solidFill>
                <a:prstClr val="white">
                  <a:tint val="75000"/>
                </a:prstClr>
              </a:solidFill>
            </a:endParaRPr>
          </a:p>
        </p:txBody>
      </p:sp>
      <p:sp>
        <p:nvSpPr>
          <p:cNvPr id="6" name="Footer Placeholder 5"/>
          <p:cNvSpPr>
            <a:spLocks noGrp="1"/>
          </p:cNvSpPr>
          <p:nvPr>
            <p:ph type="ftr" sz="quarter" idx="11"/>
          </p:nvPr>
        </p:nvSpPr>
        <p:spPr>
          <a:xfrm>
            <a:off x="594360" y="381003"/>
            <a:ext cx="4830656" cy="365125"/>
          </a:xfrm>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7882466" y="381003"/>
            <a:ext cx="667174" cy="365125"/>
          </a:xfrm>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075700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1"/>
            <a:ext cx="9144000" cy="1862139"/>
          </a:xfrm>
          <a:prstGeom prst="rect">
            <a:avLst/>
          </a:prstGeom>
        </p:spPr>
      </p:pic>
      <p:sp>
        <p:nvSpPr>
          <p:cNvPr id="2" name="Title 1"/>
          <p:cNvSpPr>
            <a:spLocks noGrp="1"/>
          </p:cNvSpPr>
          <p:nvPr>
            <p:ph type="title"/>
          </p:nvPr>
        </p:nvSpPr>
        <p:spPr>
          <a:xfrm>
            <a:off x="768351" y="753533"/>
            <a:ext cx="7613650" cy="275623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0" y="4174600"/>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3"/>
            <a:ext cx="2183130" cy="365125"/>
          </a:xfrm>
        </p:spPr>
        <p:txBody>
          <a:bodyPr/>
          <a:lstStyle>
            <a:lvl1pPr algn="r">
              <a:defRPr/>
            </a:lvl1pPr>
          </a:lstStyle>
          <a:p>
            <a:fld id="{48A87A34-81AB-432B-8DAE-1953F412C126}" type="datetimeFigureOut">
              <a:rPr lang="en-US" smtClean="0">
                <a:solidFill>
                  <a:prstClr val="white">
                    <a:tint val="75000"/>
                  </a:prstClr>
                </a:solidFill>
              </a:rPr>
              <a:pPr/>
              <a:t>2/3/18</a:t>
            </a:fld>
            <a:endParaRPr lang="en-US" dirty="0">
              <a:solidFill>
                <a:prstClr val="white">
                  <a:tint val="75000"/>
                </a:prstClr>
              </a:solidFill>
            </a:endParaRPr>
          </a:p>
        </p:txBody>
      </p:sp>
      <p:sp>
        <p:nvSpPr>
          <p:cNvPr id="6" name="Footer Placeholder 5"/>
          <p:cNvSpPr>
            <a:spLocks noGrp="1"/>
          </p:cNvSpPr>
          <p:nvPr>
            <p:ph type="ftr" sz="quarter" idx="11"/>
          </p:nvPr>
        </p:nvSpPr>
        <p:spPr>
          <a:xfrm>
            <a:off x="594360" y="379440"/>
            <a:ext cx="4830656" cy="365125"/>
          </a:xfrm>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7882466" y="381003"/>
            <a:ext cx="667174" cy="365125"/>
          </a:xfrm>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white"/>
                </a:solidFill>
                <a:effectLst/>
              </a:rPr>
              <a:t>“</a:t>
            </a:r>
          </a:p>
        </p:txBody>
      </p:sp>
      <p:sp>
        <p:nvSpPr>
          <p:cNvPr id="14" name="TextBox 13"/>
          <p:cNvSpPr txBox="1"/>
          <p:nvPr/>
        </p:nvSpPr>
        <p:spPr>
          <a:xfrm>
            <a:off x="8146733" y="3021331"/>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Tree>
    <p:extLst>
      <p:ext uri="{BB962C8B-B14F-4D97-AF65-F5344CB8AC3E}">
        <p14:creationId xmlns:p14="http://schemas.microsoft.com/office/powerpoint/2010/main" val="1713136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1"/>
            <a:ext cx="9144000" cy="1862139"/>
          </a:xfrm>
          <a:prstGeom prst="rect">
            <a:avLst/>
          </a:prstGeom>
        </p:spPr>
      </p:pic>
      <p:sp>
        <p:nvSpPr>
          <p:cNvPr id="2" name="Title 1"/>
          <p:cNvSpPr>
            <a:spLocks noGrp="1"/>
          </p:cNvSpPr>
          <p:nvPr>
            <p:ph type="title"/>
          </p:nvPr>
        </p:nvSpPr>
        <p:spPr>
          <a:xfrm>
            <a:off x="685800" y="1124704"/>
            <a:ext cx="7774782"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48A87A34-81AB-432B-8DAE-1953F412C126}" type="datetimeFigureOut">
              <a:rPr lang="en-US" smtClean="0">
                <a:solidFill>
                  <a:prstClr val="white">
                    <a:tint val="75000"/>
                  </a:prstClr>
                </a:solidFill>
              </a:rPr>
              <a:pPr/>
              <a:t>2/3/18</a:t>
            </a:fld>
            <a:endParaRPr lang="en-US" dirty="0">
              <a:solidFill>
                <a:prstClr val="white">
                  <a:tint val="75000"/>
                </a:prstClr>
              </a:solidFill>
            </a:endParaRPr>
          </a:p>
        </p:txBody>
      </p:sp>
      <p:sp>
        <p:nvSpPr>
          <p:cNvPr id="6" name="Footer Placeholder 5"/>
          <p:cNvSpPr>
            <a:spLocks noGrp="1"/>
          </p:cNvSpPr>
          <p:nvPr>
            <p:ph type="ftr" sz="quarter" idx="11"/>
          </p:nvPr>
        </p:nvSpPr>
        <p:spPr>
          <a:xfrm>
            <a:off x="594360" y="378884"/>
            <a:ext cx="4830656" cy="365125"/>
          </a:xfrm>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7882466" y="381003"/>
            <a:ext cx="667174" cy="365125"/>
          </a:xfrm>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043771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5" y="762001"/>
            <a:ext cx="637793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94360" y="2904566"/>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02237" y="2201334"/>
            <a:ext cx="2560320" cy="62653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00781" y="2904070"/>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89319" y="2192867"/>
            <a:ext cx="2560320" cy="62653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89320" y="2904566"/>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solidFill>
                  <a:prstClr val="white">
                    <a:tint val="75000"/>
                  </a:prstClr>
                </a:solidFill>
              </a:rPr>
              <a:pPr/>
              <a:t>2/3/18</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84802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94360" y="2331722"/>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594360" y="4796106"/>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291872" y="2331722"/>
            <a:ext cx="2560320" cy="1509863"/>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3290858" y="4796105"/>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93364" y="2331723"/>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5993272"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solidFill>
                  <a:prstClr val="white">
                    <a:tint val="75000"/>
                  </a:prstClr>
                </a:solidFill>
              </a:rPr>
              <a:pPr/>
              <a:t>2/3/18</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87186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prstClr>
                </a:solidFill>
              </a:rPr>
              <a:pPr/>
              <a:t>2/3/18</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19612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1"/>
            <a:ext cx="9144000" cy="1862139"/>
          </a:xfrm>
          <a:prstGeom prst="rect">
            <a:avLst/>
          </a:prstGeom>
        </p:spPr>
      </p:pic>
      <p:sp>
        <p:nvSpPr>
          <p:cNvPr id="2" name="Vertical Title 1"/>
          <p:cNvSpPr>
            <a:spLocks noGrp="1"/>
          </p:cNvSpPr>
          <p:nvPr>
            <p:ph type="title" orient="vert"/>
          </p:nvPr>
        </p:nvSpPr>
        <p:spPr>
          <a:xfrm>
            <a:off x="7006590" y="747185"/>
            <a:ext cx="1543050" cy="4248675"/>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4" y="746127"/>
            <a:ext cx="6278035" cy="424973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562176" y="381003"/>
            <a:ext cx="2183130" cy="365125"/>
          </a:xfrm>
        </p:spPr>
        <p:txBody>
          <a:bodyPr/>
          <a:lstStyle>
            <a:lvl1pPr algn="r">
              <a:defRPr/>
            </a:lvl1pPr>
          </a:lstStyle>
          <a:p>
            <a:fld id="{48A87A34-81AB-432B-8DAE-1953F412C126}" type="datetimeFigureOut">
              <a:rPr lang="en-US" smtClean="0">
                <a:solidFill>
                  <a:prstClr val="white">
                    <a:tint val="75000"/>
                  </a:prstClr>
                </a:solidFill>
              </a:rPr>
              <a:pPr/>
              <a:t>2/3/18</a:t>
            </a:fld>
            <a:endParaRPr lang="en-US" dirty="0">
              <a:solidFill>
                <a:prstClr val="white">
                  <a:tint val="75000"/>
                </a:prstClr>
              </a:solidFill>
            </a:endParaRPr>
          </a:p>
        </p:txBody>
      </p:sp>
      <p:sp>
        <p:nvSpPr>
          <p:cNvPr id="5" name="Footer Placeholder 4"/>
          <p:cNvSpPr>
            <a:spLocks noGrp="1"/>
          </p:cNvSpPr>
          <p:nvPr>
            <p:ph type="ftr" sz="quarter" idx="11"/>
          </p:nvPr>
        </p:nvSpPr>
        <p:spPr>
          <a:xfrm>
            <a:off x="594360" y="381003"/>
            <a:ext cx="4830656" cy="36512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7882466" y="381003"/>
            <a:ext cx="667174" cy="365125"/>
          </a:xfrm>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54487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mediaAndTx">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Media Placeholder 2"/>
          <p:cNvSpPr>
            <a:spLocks noGrp="1"/>
          </p:cNvSpPr>
          <p:nvPr>
            <p:ph type="media" sz="half" idx="1"/>
          </p:nvPr>
        </p:nvSpPr>
        <p:spPr>
          <a:xfrm>
            <a:off x="457200" y="1600200"/>
            <a:ext cx="4038600" cy="4525963"/>
          </a:xfrm>
        </p:spPr>
        <p:txBody>
          <a:bodyPr/>
          <a:lstStyle/>
          <a:p>
            <a:endParaRPr lang="en-US" dirty="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D03C3870-0452-4484-B709-ACB30B90C1FC}" type="slidenum">
              <a:rPr lang="en-US" altLang="en-US"/>
              <a:pPr/>
              <a:t>‹#›</a:t>
            </a:fld>
            <a:endParaRPr lang="en-US" altLang="en-US" dirty="0"/>
          </a:p>
        </p:txBody>
      </p:sp>
    </p:spTree>
    <p:extLst>
      <p:ext uri="{BB962C8B-B14F-4D97-AF65-F5344CB8AC3E}">
        <p14:creationId xmlns:p14="http://schemas.microsoft.com/office/powerpoint/2010/main" val="2275234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8042F22-2DA1-46EF-8BD2-1850948984EE}" type="slidenum">
              <a:rPr lang="en-US" altLang="en-US"/>
              <a:pPr/>
              <a:t>‹#›</a:t>
            </a:fld>
            <a:endParaRPr lang="en-US" altLang="en-US" dirty="0"/>
          </a:p>
        </p:txBody>
      </p:sp>
    </p:spTree>
    <p:extLst>
      <p:ext uri="{BB962C8B-B14F-4D97-AF65-F5344CB8AC3E}">
        <p14:creationId xmlns:p14="http://schemas.microsoft.com/office/powerpoint/2010/main" val="3259445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prstClr>
                </a:solidFill>
              </a:rPr>
              <a:pPr/>
              <a:t>2/3/18</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8668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30DC2E5-89D9-4A7C-A584-EE67FF961F1C}" type="slidenum">
              <a:rPr lang="en-US" altLang="en-US"/>
              <a:pPr/>
              <a:t>‹#›</a:t>
            </a:fld>
            <a:endParaRPr lang="en-US" altLang="en-US" dirty="0"/>
          </a:p>
        </p:txBody>
      </p:sp>
    </p:spTree>
    <p:extLst>
      <p:ext uri="{BB962C8B-B14F-4D97-AF65-F5344CB8AC3E}">
        <p14:creationId xmlns:p14="http://schemas.microsoft.com/office/powerpoint/2010/main" val="1527562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1"/>
            <a:ext cx="9144000" cy="1862139"/>
          </a:xfrm>
          <a:prstGeom prst="rect">
            <a:avLst/>
          </a:prstGeom>
        </p:spPr>
      </p:pic>
      <p:sp>
        <p:nvSpPr>
          <p:cNvPr id="2" name="Title 1"/>
          <p:cNvSpPr>
            <a:spLocks noGrp="1"/>
          </p:cNvSpPr>
          <p:nvPr>
            <p:ph type="title"/>
          </p:nvPr>
        </p:nvSpPr>
        <p:spPr>
          <a:xfrm>
            <a:off x="594360" y="753537"/>
            <a:ext cx="7955280"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594364" y="3641727"/>
            <a:ext cx="7955281" cy="135413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176" y="381003"/>
            <a:ext cx="2183130" cy="365125"/>
          </a:xfrm>
        </p:spPr>
        <p:txBody>
          <a:bodyPr/>
          <a:lstStyle>
            <a:lvl1pPr algn="r">
              <a:defRPr/>
            </a:lvl1pPr>
          </a:lstStyle>
          <a:p>
            <a:fld id="{48A87A34-81AB-432B-8DAE-1953F412C126}" type="datetimeFigureOut">
              <a:rPr lang="en-US" smtClean="0">
                <a:solidFill>
                  <a:prstClr val="white">
                    <a:tint val="75000"/>
                  </a:prstClr>
                </a:solidFill>
              </a:rPr>
              <a:pPr/>
              <a:t>2/3/18</a:t>
            </a:fld>
            <a:endParaRPr lang="en-US" dirty="0">
              <a:solidFill>
                <a:prstClr val="white">
                  <a:tint val="75000"/>
                </a:prstClr>
              </a:solidFill>
            </a:endParaRPr>
          </a:p>
        </p:txBody>
      </p:sp>
      <p:sp>
        <p:nvSpPr>
          <p:cNvPr id="5" name="Footer Placeholder 4"/>
          <p:cNvSpPr>
            <a:spLocks noGrp="1"/>
          </p:cNvSpPr>
          <p:nvPr>
            <p:ph type="ftr" sz="quarter" idx="11"/>
          </p:nvPr>
        </p:nvSpPr>
        <p:spPr>
          <a:xfrm>
            <a:off x="594360" y="381003"/>
            <a:ext cx="4830656" cy="36512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7882470" y="381003"/>
            <a:ext cx="667173" cy="365125"/>
          </a:xfrm>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86630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4364" y="2194560"/>
            <a:ext cx="3910579"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white">
                    <a:tint val="75000"/>
                  </a:prstClr>
                </a:solidFill>
              </a:rPr>
              <a:pPr/>
              <a:t>2/3/18</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01268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1279" y="2183803"/>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363" y="3132668"/>
            <a:ext cx="3910579"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69022" y="2183803"/>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2102" y="3132668"/>
            <a:ext cx="3907541"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solidFill>
                  <a:prstClr val="white">
                    <a:tint val="75000"/>
                  </a:prstClr>
                </a:solidFill>
              </a:rPr>
              <a:pPr/>
              <a:t>2/3/18</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21872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solidFill>
                  <a:prstClr val="white">
                    <a:tint val="75000"/>
                  </a:prstClr>
                </a:solidFill>
              </a:rPr>
              <a:pPr/>
              <a:t>2/3/18</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01103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solidFill>
                  <a:prstClr val="white">
                    <a:tint val="75000"/>
                  </a:prstClr>
                </a:solidFill>
              </a:rPr>
              <a:pPr/>
              <a:t>2/3/18</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35043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white">
                    <a:tint val="75000"/>
                  </a:prstClr>
                </a:solidFill>
              </a:rPr>
              <a:pPr/>
              <a:t>2/3/18</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105776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77524" y="751243"/>
            <a:ext cx="3674234" cy="55123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white">
                    <a:tint val="75000"/>
                  </a:prstClr>
                </a:solidFill>
              </a:rPr>
              <a:pPr/>
              <a:t>2/3/18</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15437246"/>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5"/>
            <a:ext cx="637794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12230" y="6356352"/>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48A87A34-81AB-432B-8DAE-1953F412C126}" type="datetimeFigureOut">
              <a:rPr lang="en-US" smtClean="0">
                <a:solidFill>
                  <a:prstClr val="white">
                    <a:tint val="75000"/>
                  </a:prstClr>
                </a:solidFill>
              </a:rPr>
              <a:pPr defTabSz="457200"/>
              <a:t>2/3/18</a:t>
            </a:fld>
            <a:endParaRPr lang="en-US" dirty="0">
              <a:solidFill>
                <a:prstClr val="white">
                  <a:tint val="75000"/>
                </a:prstClr>
              </a:solidFill>
            </a:endParaRPr>
          </a:p>
        </p:txBody>
      </p:sp>
      <p:sp>
        <p:nvSpPr>
          <p:cNvPr id="5" name="Footer Placeholder 4"/>
          <p:cNvSpPr>
            <a:spLocks noGrp="1"/>
          </p:cNvSpPr>
          <p:nvPr>
            <p:ph type="ftr" sz="quarter" idx="3"/>
          </p:nvPr>
        </p:nvSpPr>
        <p:spPr>
          <a:xfrm>
            <a:off x="594360" y="6355848"/>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defTabSz="457200"/>
            <a:endParaRPr lang="en-US" dirty="0">
              <a:solidFill>
                <a:prstClr val="white">
                  <a:tint val="75000"/>
                </a:prstClr>
              </a:solidFill>
            </a:endParaRPr>
          </a:p>
        </p:txBody>
      </p:sp>
      <p:sp>
        <p:nvSpPr>
          <p:cNvPr id="6" name="Slide Number Placeholder 5"/>
          <p:cNvSpPr>
            <a:spLocks noGrp="1"/>
          </p:cNvSpPr>
          <p:nvPr>
            <p:ph type="sldNum" sz="quarter" idx="4"/>
          </p:nvPr>
        </p:nvSpPr>
        <p:spPr>
          <a:xfrm>
            <a:off x="6572250" y="381003"/>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6D22F896-40B5-4ADD-8801-0D06FADFA095}" type="slidenum">
              <a:rPr lang="en-US" smtClean="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275825303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image" Target="../media/image4.png"/><Relationship Id="rId5" Type="http://schemas.openxmlformats.org/officeDocument/2006/relationships/image" Target="../media/image5.jpeg"/><Relationship Id="rId1" Type="http://schemas.microsoft.com/office/2007/relationships/media" Target="file:///C:\Documents%20and%20Settings\Brian\My%20Documents\My%20Videos\Locke.wmv" TargetMode="External"/><Relationship Id="rId2" Type="http://schemas.openxmlformats.org/officeDocument/2006/relationships/video" Target="file:///C:\Documents%20and%20Settings\Brian\My%20Documents\My%20Videos\Locke.wmv"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94360" y="753537"/>
            <a:ext cx="7955280" cy="2294463"/>
          </a:xfrm>
        </p:spPr>
        <p:txBody>
          <a:bodyPr>
            <a:normAutofit/>
          </a:bodyPr>
          <a:lstStyle/>
          <a:p>
            <a:endParaRPr lang="en-US" sz="3600" dirty="0"/>
          </a:p>
        </p:txBody>
      </p:sp>
      <p:sp>
        <p:nvSpPr>
          <p:cNvPr id="7" name="Text Placeholder 6"/>
          <p:cNvSpPr>
            <a:spLocks noGrp="1"/>
          </p:cNvSpPr>
          <p:nvPr>
            <p:ph type="body" idx="1"/>
          </p:nvPr>
        </p:nvSpPr>
        <p:spPr>
          <a:xfrm>
            <a:off x="594364" y="3810000"/>
            <a:ext cx="7955281" cy="1185862"/>
          </a:xfrm>
          <a:solidFill>
            <a:srgbClr val="FFFF00"/>
          </a:solidFill>
        </p:spPr>
        <p:txBody>
          <a:bodyPr>
            <a:normAutofit lnSpcReduction="10000"/>
          </a:bodyPr>
          <a:lstStyle/>
          <a:p>
            <a:pPr algn="ctr"/>
            <a:r>
              <a:rPr lang="en-US" sz="4000" b="1" dirty="0" smtClean="0">
                <a:solidFill>
                  <a:srgbClr val="FF0000"/>
                </a:solidFill>
              </a:rPr>
              <a:t>Steps toward the American Revolution</a:t>
            </a:r>
            <a:endParaRPr lang="en-US" sz="4000" b="1" dirty="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04800"/>
            <a:ext cx="2605301" cy="319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30578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FF0000"/>
          </a:solidFill>
        </p:spPr>
        <p:txBody>
          <a:bodyPr/>
          <a:lstStyle/>
          <a:p>
            <a:r>
              <a:rPr lang="en-US" b="1" i="1" dirty="0">
                <a:solidFill>
                  <a:srgbClr val="FFFF00"/>
                </a:solidFill>
              </a:rPr>
              <a:t>The Declaration of Independence</a:t>
            </a:r>
          </a:p>
        </p:txBody>
      </p:sp>
      <p:sp>
        <p:nvSpPr>
          <p:cNvPr id="5" name="Content Placeholder 4"/>
          <p:cNvSpPr>
            <a:spLocks noGrp="1"/>
          </p:cNvSpPr>
          <p:nvPr>
            <p:ph idx="1"/>
          </p:nvPr>
        </p:nvSpPr>
        <p:spPr>
          <a:xfrm>
            <a:off x="152400" y="2194560"/>
            <a:ext cx="8839200" cy="4511040"/>
          </a:xfrm>
        </p:spPr>
        <p:txBody>
          <a:bodyPr/>
          <a:lstStyle/>
          <a:p>
            <a:r>
              <a:rPr lang="en-US" sz="2800" dirty="0" smtClean="0"/>
              <a:t>“</a:t>
            </a:r>
            <a:r>
              <a:rPr lang="en-US" sz="2800" dirty="0"/>
              <a:t>That to secure these rights, Governments are instituted among Men, deriving their just powers from the consent of the governed.</a:t>
            </a:r>
          </a:p>
          <a:p>
            <a:r>
              <a:rPr lang="en-US" sz="2800" dirty="0" smtClean="0"/>
              <a:t>“</a:t>
            </a:r>
            <a:r>
              <a:rPr lang="en-US" sz="2800" dirty="0"/>
              <a:t>That whenever any Form of Government becomes destructive of these ends, it is the Right of the People to alter or abolish it, and to institute new Government</a:t>
            </a:r>
            <a:r>
              <a:rPr lang="en-US" sz="2800" dirty="0" smtClean="0"/>
              <a:t>….”</a:t>
            </a:r>
          </a:p>
          <a:p>
            <a:r>
              <a:rPr lang="en-US" sz="2800" dirty="0"/>
              <a:t>Jefferson then went on to detail many of the grievances against the King of England that Paine had earlier described in Common Sense.</a:t>
            </a:r>
          </a:p>
          <a:p>
            <a:endParaRPr lang="en-US" dirty="0"/>
          </a:p>
        </p:txBody>
      </p:sp>
    </p:spTree>
    <p:extLst>
      <p:ext uri="{BB962C8B-B14F-4D97-AF65-F5344CB8AC3E}">
        <p14:creationId xmlns:p14="http://schemas.microsoft.com/office/powerpoint/2010/main" val="30075088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7" name="Content Placeholder 6"/>
          <p:cNvSpPr>
            <a:spLocks noGrp="1"/>
          </p:cNvSpPr>
          <p:nvPr>
            <p:ph idx="1"/>
          </p:nvPr>
        </p:nvSpPr>
        <p:spPr>
          <a:xfrm>
            <a:off x="594360" y="381000"/>
            <a:ext cx="7955280" cy="6400800"/>
          </a:xfrm>
        </p:spPr>
        <p:txBody>
          <a:bodyPr>
            <a:normAutofit lnSpcReduction="10000"/>
          </a:bodyPr>
          <a:lstStyle/>
          <a:p>
            <a:pPr algn="ctr"/>
            <a:r>
              <a:rPr lang="en-US" sz="2400" b="1" dirty="0">
                <a:solidFill>
                  <a:srgbClr val="FFFF00"/>
                </a:solidFill>
              </a:rPr>
              <a:t>The key principles of the Declaration of Independence increased political, social, and economic participation in the American experience over a period of time</a:t>
            </a:r>
            <a:r>
              <a:rPr lang="en-US" sz="2400" b="1" dirty="0" smtClean="0">
                <a:solidFill>
                  <a:srgbClr val="FFFF00"/>
                </a:solidFill>
              </a:rPr>
              <a:t>.</a:t>
            </a:r>
          </a:p>
          <a:p>
            <a:pPr marL="0" indent="0" algn="ctr">
              <a:buNone/>
            </a:pPr>
            <a:endParaRPr lang="en-US" sz="2400" b="1" dirty="0">
              <a:solidFill>
                <a:srgbClr val="FFFF00"/>
              </a:solidFill>
            </a:endParaRPr>
          </a:p>
          <a:p>
            <a:pPr algn="ctr"/>
            <a:r>
              <a:rPr lang="en-US" dirty="0"/>
              <a:t>	</a:t>
            </a:r>
            <a:r>
              <a:rPr lang="en-US" b="1" dirty="0">
                <a:solidFill>
                  <a:srgbClr val="FF0000"/>
                </a:solidFill>
              </a:rPr>
              <a:t>Political participation (equality</a:t>
            </a:r>
            <a:r>
              <a:rPr lang="en-US" dirty="0"/>
              <a:t>)</a:t>
            </a:r>
          </a:p>
          <a:p>
            <a:pPr marL="0" indent="0" algn="ctr">
              <a:buNone/>
            </a:pPr>
            <a:r>
              <a:rPr lang="en-US" dirty="0"/>
              <a:t>	Extending the franchise</a:t>
            </a:r>
          </a:p>
          <a:p>
            <a:pPr marL="0" indent="0" algn="ctr">
              <a:buNone/>
            </a:pPr>
            <a:r>
              <a:rPr lang="en-US" dirty="0"/>
              <a:t>	Upholding due process of law</a:t>
            </a:r>
          </a:p>
          <a:p>
            <a:pPr marL="0" indent="0" algn="ctr">
              <a:buNone/>
            </a:pPr>
            <a:r>
              <a:rPr lang="en-US" dirty="0"/>
              <a:t>	Providing free public education</a:t>
            </a:r>
          </a:p>
          <a:p>
            <a:pPr algn="ctr"/>
            <a:r>
              <a:rPr lang="en-US" dirty="0"/>
              <a:t>	</a:t>
            </a:r>
            <a:r>
              <a:rPr lang="en-US" b="1" dirty="0">
                <a:solidFill>
                  <a:srgbClr val="FF0000"/>
                </a:solidFill>
              </a:rPr>
              <a:t>Social participation (liberty)</a:t>
            </a:r>
          </a:p>
          <a:p>
            <a:pPr marL="0" indent="0" algn="ctr">
              <a:buNone/>
            </a:pPr>
            <a:r>
              <a:rPr lang="en-US" dirty="0"/>
              <a:t>	Abolishing slavery</a:t>
            </a:r>
          </a:p>
          <a:p>
            <a:pPr marL="0" indent="0" algn="ctr">
              <a:buNone/>
            </a:pPr>
            <a:r>
              <a:rPr lang="en-US" dirty="0"/>
              <a:t>	Extending civil rights to women and other groups</a:t>
            </a:r>
          </a:p>
          <a:p>
            <a:pPr algn="ctr"/>
            <a:r>
              <a:rPr lang="en-US" dirty="0"/>
              <a:t>	</a:t>
            </a:r>
            <a:r>
              <a:rPr lang="en-US" b="1" dirty="0">
                <a:solidFill>
                  <a:srgbClr val="FF0000"/>
                </a:solidFill>
              </a:rPr>
              <a:t>Economic participation (pursuit of happiness)</a:t>
            </a:r>
          </a:p>
          <a:p>
            <a:pPr marL="0" indent="0" algn="ctr">
              <a:buNone/>
            </a:pPr>
            <a:r>
              <a:rPr lang="en-US" dirty="0"/>
              <a:t>	Regulating the free enterprise system</a:t>
            </a:r>
          </a:p>
          <a:p>
            <a:pPr marL="0" indent="0" algn="ctr">
              <a:buNone/>
            </a:pPr>
            <a:r>
              <a:rPr lang="en-US" dirty="0"/>
              <a:t>	Promoting economic opportunity</a:t>
            </a:r>
          </a:p>
          <a:p>
            <a:pPr marL="0" indent="0" algn="ctr">
              <a:buNone/>
            </a:pPr>
            <a:r>
              <a:rPr lang="en-US" dirty="0"/>
              <a:t>	Protecting property rights</a:t>
            </a:r>
          </a:p>
          <a:p>
            <a:endParaRPr lang="en-US" dirty="0"/>
          </a:p>
        </p:txBody>
      </p:sp>
    </p:spTree>
    <p:extLst>
      <p:ext uri="{BB962C8B-B14F-4D97-AF65-F5344CB8AC3E}">
        <p14:creationId xmlns:p14="http://schemas.microsoft.com/office/powerpoint/2010/main" val="30075088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990600"/>
          </a:xfrm>
          <a:solidFill>
            <a:srgbClr val="FF0000"/>
          </a:solidFill>
        </p:spPr>
        <p:txBody>
          <a:bodyPr>
            <a:normAutofit/>
          </a:bodyPr>
          <a:lstStyle/>
          <a:p>
            <a:pPr algn="ctr"/>
            <a:r>
              <a:rPr lang="en-US" altLang="en-US" sz="4400" b="1" i="1" dirty="0">
                <a:solidFill>
                  <a:srgbClr val="FFFF00"/>
                </a:solidFill>
              </a:rPr>
              <a:t>Trouble in the Ohio Valley</a:t>
            </a:r>
          </a:p>
        </p:txBody>
      </p:sp>
      <p:sp>
        <p:nvSpPr>
          <p:cNvPr id="4104" name="Rectangle 8"/>
          <p:cNvSpPr>
            <a:spLocks noGrp="1" noChangeArrowheads="1"/>
          </p:cNvSpPr>
          <p:nvPr>
            <p:ph type="body" idx="1"/>
          </p:nvPr>
        </p:nvSpPr>
        <p:spPr/>
        <p:txBody>
          <a:bodyPr/>
          <a:lstStyle/>
          <a:p>
            <a:endParaRPr lang="en-US" altLang="en-US" dirty="0"/>
          </a:p>
        </p:txBody>
      </p:sp>
      <p:pic>
        <p:nvPicPr>
          <p:cNvPr id="4103" name="Picture 7" descr="II_1_1_map1_eng_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592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3208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9" name="Rectangle 7"/>
          <p:cNvSpPr>
            <a:spLocks noGrp="1" noChangeArrowheads="1"/>
          </p:cNvSpPr>
          <p:nvPr>
            <p:ph type="title"/>
          </p:nvPr>
        </p:nvSpPr>
        <p:spPr>
          <a:xfrm>
            <a:off x="0" y="0"/>
            <a:ext cx="9144000" cy="1143000"/>
          </a:xfrm>
          <a:solidFill>
            <a:srgbClr val="92D050"/>
          </a:solidFill>
        </p:spPr>
        <p:txBody>
          <a:bodyPr/>
          <a:lstStyle/>
          <a:p>
            <a:pPr algn="ctr"/>
            <a:r>
              <a:rPr lang="en-US" altLang="en-US" sz="4800" b="1" dirty="0">
                <a:solidFill>
                  <a:srgbClr val="FF0000"/>
                </a:solidFill>
              </a:rPr>
              <a:t>The French Fur Trade</a:t>
            </a:r>
          </a:p>
        </p:txBody>
      </p:sp>
      <p:sp>
        <p:nvSpPr>
          <p:cNvPr id="74761" name="Rectangle 9"/>
          <p:cNvSpPr>
            <a:spLocks noGrp="1" noChangeArrowheads="1"/>
          </p:cNvSpPr>
          <p:nvPr>
            <p:ph type="body" sz="half" idx="2"/>
          </p:nvPr>
        </p:nvSpPr>
        <p:spPr>
          <a:xfrm>
            <a:off x="4648200" y="1371600"/>
            <a:ext cx="4495800" cy="5486400"/>
          </a:xfrm>
        </p:spPr>
        <p:txBody>
          <a:bodyPr/>
          <a:lstStyle/>
          <a:p>
            <a:pPr algn="ctr"/>
            <a:r>
              <a:rPr lang="en-US" altLang="en-US" sz="4400" dirty="0"/>
              <a:t>In the 1750’s, the French created a profitable fur trade business in the regions of the Ohio River Valley</a:t>
            </a:r>
          </a:p>
        </p:txBody>
      </p:sp>
      <p:sp>
        <p:nvSpPr>
          <p:cNvPr id="2" name="Media Placeholder 1"/>
          <p:cNvSpPr>
            <a:spLocks noGrp="1"/>
          </p:cNvSpPr>
          <p:nvPr>
            <p:ph type="media" sz="half" idx="1"/>
          </p:nvPr>
        </p:nvSpPr>
        <p:spPr/>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01038"/>
            <a:ext cx="4724400" cy="3894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3506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8991600" cy="914400"/>
          </a:xfrm>
          <a:solidFill>
            <a:srgbClr val="FF0000"/>
          </a:solidFill>
        </p:spPr>
        <p:txBody>
          <a:bodyPr/>
          <a:lstStyle/>
          <a:p>
            <a:pPr algn="ctr"/>
            <a:r>
              <a:rPr lang="en-US" altLang="en-US" sz="4800" b="1" dirty="0">
                <a:solidFill>
                  <a:srgbClr val="FFFF00"/>
                </a:solidFill>
              </a:rPr>
              <a:t>Proclamation of 1763</a:t>
            </a:r>
          </a:p>
        </p:txBody>
      </p:sp>
      <p:pic>
        <p:nvPicPr>
          <p:cNvPr id="15363" name="Picture 3"/>
          <p:cNvPicPr>
            <a:picLocks noGrp="1"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125413" y="990600"/>
            <a:ext cx="4613275" cy="5638800"/>
          </a:xfrm>
        </p:spPr>
      </p:pic>
      <p:sp>
        <p:nvSpPr>
          <p:cNvPr id="15364" name="Rectangle 4"/>
          <p:cNvSpPr>
            <a:spLocks noGrp="1" noChangeArrowheads="1"/>
          </p:cNvSpPr>
          <p:nvPr>
            <p:ph type="body" sz="half" idx="2"/>
          </p:nvPr>
        </p:nvSpPr>
        <p:spPr>
          <a:xfrm>
            <a:off x="4876800" y="1600200"/>
            <a:ext cx="4114800" cy="4953000"/>
          </a:xfrm>
        </p:spPr>
        <p:txBody>
          <a:bodyPr/>
          <a:lstStyle/>
          <a:p>
            <a:pPr algn="ctr">
              <a:lnSpc>
                <a:spcPct val="90000"/>
              </a:lnSpc>
            </a:pPr>
            <a:r>
              <a:rPr lang="en-US" altLang="en-US" sz="4000" b="1" dirty="0"/>
              <a:t>This law said that English colonists could not settle west of the Appalachian’s  in the Ohio Valley</a:t>
            </a:r>
          </a:p>
        </p:txBody>
      </p:sp>
    </p:spTree>
    <p:extLst>
      <p:ext uri="{BB962C8B-B14F-4D97-AF65-F5344CB8AC3E}">
        <p14:creationId xmlns:p14="http://schemas.microsoft.com/office/powerpoint/2010/main" val="16912367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71700" y="457200"/>
            <a:ext cx="6377940" cy="1600203"/>
          </a:xfrm>
          <a:solidFill>
            <a:srgbClr val="FF0000"/>
          </a:solidFill>
        </p:spPr>
        <p:txBody>
          <a:bodyPr>
            <a:normAutofit fontScale="90000"/>
          </a:bodyPr>
          <a:lstStyle/>
          <a:p>
            <a:r>
              <a:rPr lang="en-US" b="1" i="1" dirty="0">
                <a:solidFill>
                  <a:srgbClr val="FFC000"/>
                </a:solidFill>
              </a:rPr>
              <a:t>Anglo-French rivalry leading to conflict with the colonies</a:t>
            </a:r>
          </a:p>
        </p:txBody>
      </p:sp>
      <p:sp>
        <p:nvSpPr>
          <p:cNvPr id="5" name="Content Placeholder 4"/>
          <p:cNvSpPr>
            <a:spLocks noGrp="1"/>
          </p:cNvSpPr>
          <p:nvPr>
            <p:ph idx="1"/>
          </p:nvPr>
        </p:nvSpPr>
        <p:spPr>
          <a:xfrm>
            <a:off x="152400" y="2194560"/>
            <a:ext cx="8839200" cy="4511040"/>
          </a:xfrm>
        </p:spPr>
        <p:txBody>
          <a:bodyPr>
            <a:normAutofit/>
          </a:bodyPr>
          <a:lstStyle/>
          <a:p>
            <a:r>
              <a:rPr lang="en-US" dirty="0" smtClean="0"/>
              <a:t>The </a:t>
            </a:r>
            <a:r>
              <a:rPr lang="en-US" dirty="0"/>
              <a:t>rivalry in North America between Britain and France led to the </a:t>
            </a:r>
            <a:r>
              <a:rPr lang="en-US" b="1" dirty="0">
                <a:solidFill>
                  <a:srgbClr val="FFC000"/>
                </a:solidFill>
              </a:rPr>
              <a:t>French and Indian War</a:t>
            </a:r>
            <a:r>
              <a:rPr lang="en-US" dirty="0"/>
              <a:t>, in which the French were driven out of Canada and their territories west of the Appalachian Mountains.</a:t>
            </a:r>
          </a:p>
          <a:p>
            <a:r>
              <a:rPr lang="en-US" dirty="0" smtClean="0"/>
              <a:t>As </a:t>
            </a:r>
            <a:r>
              <a:rPr lang="en-US" dirty="0"/>
              <a:t>a result of the war, Britain took several actions that angered the American colonies and led to the American Revolution. These included</a:t>
            </a:r>
          </a:p>
          <a:p>
            <a:r>
              <a:rPr lang="en-US" dirty="0" smtClean="0"/>
              <a:t>the </a:t>
            </a:r>
            <a:r>
              <a:rPr lang="en-US" b="1" dirty="0">
                <a:solidFill>
                  <a:srgbClr val="FFC000"/>
                </a:solidFill>
              </a:rPr>
              <a:t>Proclamation of 1763</a:t>
            </a:r>
            <a:r>
              <a:rPr lang="en-US" dirty="0"/>
              <a:t>, which prohibited settlement west of the Appalachian Mountains, a region that was costly for the British to protect.</a:t>
            </a:r>
          </a:p>
          <a:p>
            <a:r>
              <a:rPr lang="en-US" dirty="0" smtClean="0"/>
              <a:t>new </a:t>
            </a:r>
            <a:r>
              <a:rPr lang="en-US" dirty="0"/>
              <a:t>taxes on legal documents </a:t>
            </a:r>
            <a:r>
              <a:rPr lang="en-US" b="1" dirty="0">
                <a:solidFill>
                  <a:srgbClr val="FFC000"/>
                </a:solidFill>
              </a:rPr>
              <a:t>(the “Stamp Act”)</a:t>
            </a:r>
            <a:r>
              <a:rPr lang="en-US" b="1" dirty="0"/>
              <a:t>,</a:t>
            </a:r>
            <a:r>
              <a:rPr lang="en-US" b="1" dirty="0">
                <a:solidFill>
                  <a:srgbClr val="FFC000"/>
                </a:solidFill>
              </a:rPr>
              <a:t> </a:t>
            </a:r>
            <a:r>
              <a:rPr lang="en-US" dirty="0"/>
              <a:t>tea, and sugar, to pay costs incurred during the French and Indian War and for British troops to protect colonists.</a:t>
            </a:r>
          </a:p>
          <a:p>
            <a:endParaRPr lang="en-US" dirty="0"/>
          </a:p>
        </p:txBody>
      </p:sp>
    </p:spTree>
    <p:extLst>
      <p:ext uri="{BB962C8B-B14F-4D97-AF65-F5344CB8AC3E}">
        <p14:creationId xmlns:p14="http://schemas.microsoft.com/office/powerpoint/2010/main" val="30075088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Rectangle 7"/>
          <p:cNvSpPr>
            <a:spLocks noGrp="1" noChangeArrowheads="1"/>
          </p:cNvSpPr>
          <p:nvPr>
            <p:ph type="title"/>
          </p:nvPr>
        </p:nvSpPr>
        <p:spPr>
          <a:xfrm>
            <a:off x="0" y="1"/>
            <a:ext cx="9144000" cy="1371599"/>
          </a:xfrm>
          <a:solidFill>
            <a:srgbClr val="92D050"/>
          </a:solidFill>
        </p:spPr>
        <p:txBody>
          <a:bodyPr>
            <a:normAutofit/>
          </a:bodyPr>
          <a:lstStyle/>
          <a:p>
            <a:pPr algn="ctr"/>
            <a:r>
              <a:rPr lang="en-US" altLang="en-US" sz="4800" b="1" dirty="0">
                <a:solidFill>
                  <a:schemeClr val="bg1"/>
                </a:solidFill>
              </a:rPr>
              <a:t>New acts seem unfair</a:t>
            </a:r>
          </a:p>
        </p:txBody>
      </p:sp>
      <p:sp>
        <p:nvSpPr>
          <p:cNvPr id="14344" name="Rectangle 8"/>
          <p:cNvSpPr>
            <a:spLocks noGrp="1" noChangeArrowheads="1"/>
          </p:cNvSpPr>
          <p:nvPr>
            <p:ph type="body" idx="1"/>
          </p:nvPr>
        </p:nvSpPr>
        <p:spPr>
          <a:xfrm>
            <a:off x="0" y="1752600"/>
            <a:ext cx="6019800" cy="5105400"/>
          </a:xfrm>
        </p:spPr>
        <p:txBody>
          <a:bodyPr>
            <a:normAutofit/>
          </a:bodyPr>
          <a:lstStyle/>
          <a:p>
            <a:pPr algn="ctr"/>
            <a:r>
              <a:rPr lang="en-US" altLang="en-US" sz="4000" dirty="0"/>
              <a:t>Britain was heavily in debt and looked to their colonies to help pay for the war (taxes)</a:t>
            </a:r>
          </a:p>
          <a:p>
            <a:pPr algn="ctr"/>
            <a:r>
              <a:rPr lang="en-US" altLang="en-US" sz="4000" dirty="0"/>
              <a:t>They will pass more laws without the consent of the governed</a:t>
            </a: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3709" y="1676400"/>
            <a:ext cx="2667000" cy="4310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096000" y="5986895"/>
            <a:ext cx="2694709" cy="461665"/>
          </a:xfrm>
          <a:prstGeom prst="rect">
            <a:avLst/>
          </a:prstGeom>
          <a:solidFill>
            <a:srgbClr val="0070C0"/>
          </a:solidFill>
        </p:spPr>
        <p:txBody>
          <a:bodyPr wrap="square" rtlCol="0">
            <a:spAutoFit/>
          </a:bodyPr>
          <a:lstStyle/>
          <a:p>
            <a:pPr algn="ctr"/>
            <a:r>
              <a:rPr lang="en-US" sz="2400" b="1" dirty="0" smtClean="0">
                <a:solidFill>
                  <a:srgbClr val="FFC000"/>
                </a:solidFill>
              </a:rPr>
              <a:t>King George III</a:t>
            </a:r>
            <a:endParaRPr lang="en-US" sz="2400" b="1" dirty="0">
              <a:solidFill>
                <a:srgbClr val="FFC000"/>
              </a:solidFill>
            </a:endParaRPr>
          </a:p>
        </p:txBody>
      </p:sp>
    </p:spTree>
    <p:extLst>
      <p:ext uri="{BB962C8B-B14F-4D97-AF65-F5344CB8AC3E}">
        <p14:creationId xmlns:p14="http://schemas.microsoft.com/office/powerpoint/2010/main" val="892076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905000" y="3733800"/>
            <a:ext cx="685800" cy="523220"/>
          </a:xfrm>
          <a:prstGeom prst="rect">
            <a:avLst/>
          </a:prstGeom>
          <a:solidFill>
            <a:srgbClr val="FF0000"/>
          </a:solidFill>
        </p:spPr>
        <p:txBody>
          <a:bodyPr wrap="square" rtlCol="0">
            <a:spAutoFit/>
          </a:bodyPr>
          <a:lstStyle/>
          <a:p>
            <a:r>
              <a:rPr lang="en-US" sz="2800" dirty="0" smtClean="0">
                <a:solidFill>
                  <a:schemeClr val="bg1"/>
                </a:solidFill>
              </a:rPr>
              <a:t>***</a:t>
            </a:r>
            <a:endParaRPr lang="en-US" sz="2800" dirty="0">
              <a:solidFill>
                <a:schemeClr val="bg1"/>
              </a:solidFill>
            </a:endParaRPr>
          </a:p>
        </p:txBody>
      </p:sp>
    </p:spTree>
    <p:extLst>
      <p:ext uri="{BB962C8B-B14F-4D97-AF65-F5344CB8AC3E}">
        <p14:creationId xmlns:p14="http://schemas.microsoft.com/office/powerpoint/2010/main" val="32420557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Timeline of events</a:t>
            </a:r>
            <a:endParaRPr lang="en-US" dirty="0"/>
          </a:p>
        </p:txBody>
      </p:sp>
      <p:sp>
        <p:nvSpPr>
          <p:cNvPr id="6" name="Content Placeholder 5"/>
          <p:cNvSpPr>
            <a:spLocks noGrp="1"/>
          </p:cNvSpPr>
          <p:nvPr>
            <p:ph idx="1"/>
          </p:nvPr>
        </p:nvSpPr>
        <p:spPr>
          <a:xfrm>
            <a:off x="228600" y="2362200"/>
            <a:ext cx="8686800" cy="3901440"/>
          </a:xfrm>
        </p:spPr>
        <p:txBody>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2362200"/>
            <a:ext cx="8693624"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81010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en-US" b="1" i="1" dirty="0">
                <a:solidFill>
                  <a:srgbClr val="FFFF00"/>
                </a:solidFill>
              </a:rPr>
              <a:t>The beginning of the American Revolution</a:t>
            </a:r>
          </a:p>
        </p:txBody>
      </p:sp>
      <p:sp>
        <p:nvSpPr>
          <p:cNvPr id="3" name="Content Placeholder 2"/>
          <p:cNvSpPr>
            <a:spLocks noGrp="1"/>
          </p:cNvSpPr>
          <p:nvPr>
            <p:ph idx="1"/>
          </p:nvPr>
        </p:nvSpPr>
        <p:spPr>
          <a:xfrm>
            <a:off x="152400" y="2194560"/>
            <a:ext cx="8839200" cy="4511040"/>
          </a:xfrm>
        </p:spPr>
        <p:txBody>
          <a:bodyPr>
            <a:normAutofit/>
          </a:bodyPr>
          <a:lstStyle/>
          <a:p>
            <a:r>
              <a:rPr lang="en-US" sz="2400" dirty="0"/>
              <a:t>Resistance to British rule in the colonies mounted, leading to war</a:t>
            </a:r>
            <a:r>
              <a:rPr lang="en-US" sz="2400" dirty="0" smtClean="0"/>
              <a:t>:</a:t>
            </a:r>
          </a:p>
          <a:p>
            <a:r>
              <a:rPr lang="en-US" sz="2400" dirty="0"/>
              <a:t>The Boston Massacre </a:t>
            </a:r>
            <a:r>
              <a:rPr lang="en-US" sz="2400" dirty="0" smtClean="0"/>
              <a:t> (1770) took </a:t>
            </a:r>
            <a:r>
              <a:rPr lang="en-US" sz="2400" dirty="0"/>
              <a:t>place when British troops fired on anti-British demonstrators</a:t>
            </a:r>
            <a:r>
              <a:rPr lang="en-US" sz="2400" dirty="0" smtClean="0"/>
              <a:t>.</a:t>
            </a:r>
            <a:endParaRPr lang="en-US" sz="2400" dirty="0"/>
          </a:p>
          <a:p>
            <a:r>
              <a:rPr lang="en-US" sz="2400" dirty="0" smtClean="0"/>
              <a:t>The </a:t>
            </a:r>
            <a:r>
              <a:rPr lang="en-US" sz="2400" dirty="0"/>
              <a:t>Boston Tea Party </a:t>
            </a:r>
            <a:r>
              <a:rPr lang="en-US" sz="2400" dirty="0" smtClean="0"/>
              <a:t>(1773) occurred</a:t>
            </a:r>
            <a:r>
              <a:rPr lang="en-US" sz="2400" dirty="0"/>
              <a:t>.</a:t>
            </a:r>
          </a:p>
          <a:p>
            <a:r>
              <a:rPr lang="en-US" sz="2400" dirty="0" smtClean="0"/>
              <a:t>The </a:t>
            </a:r>
            <a:r>
              <a:rPr lang="en-US" sz="2400" dirty="0"/>
              <a:t>First Continental Congress was called, to which all of the colonies except Georgia sent representatives—the first time most of the colonies had acted together</a:t>
            </a:r>
            <a:r>
              <a:rPr lang="en-US" sz="2400" dirty="0" smtClean="0"/>
              <a:t>.</a:t>
            </a:r>
            <a:endParaRPr lang="en-US" sz="2400" dirty="0"/>
          </a:p>
          <a:p>
            <a:r>
              <a:rPr lang="en-US" sz="2400" dirty="0" smtClean="0"/>
              <a:t>War </a:t>
            </a:r>
            <a:r>
              <a:rPr lang="en-US" sz="2400" dirty="0"/>
              <a:t>began when the “Minutemen” in Massachusetts fought a brief skirmish with British troops at Lexington and Concord.</a:t>
            </a:r>
          </a:p>
          <a:p>
            <a:endParaRPr lang="en-US" dirty="0"/>
          </a:p>
        </p:txBody>
      </p:sp>
    </p:spTree>
    <p:extLst>
      <p:ext uri="{BB962C8B-B14F-4D97-AF65-F5344CB8AC3E}">
        <p14:creationId xmlns:p14="http://schemas.microsoft.com/office/powerpoint/2010/main" val="2867134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50" name="Rectangle 10"/>
          <p:cNvSpPr>
            <a:spLocks noGrp="1" noChangeArrowheads="1"/>
          </p:cNvSpPr>
          <p:nvPr>
            <p:ph type="title"/>
          </p:nvPr>
        </p:nvSpPr>
        <p:spPr/>
        <p:txBody>
          <a:bodyPr>
            <a:normAutofit fontScale="90000"/>
          </a:bodyPr>
          <a:lstStyle/>
          <a:p>
            <a:r>
              <a:rPr lang="en-US" altLang="en-US" sz="4000" dirty="0"/>
              <a:t> Philosophers inspire revolutionary movement</a:t>
            </a:r>
          </a:p>
        </p:txBody>
      </p:sp>
      <p:pic>
        <p:nvPicPr>
          <p:cNvPr id="87057" name="Locke.wmv">
            <a:hlinkClick r:id="" action="ppaction://media"/>
          </p:cNvPr>
          <p:cNvPicPr>
            <a:picLocks noGrp="1" noChangeAspect="1" noChangeArrowheads="1"/>
          </p:cNvPicPr>
          <p:nvPr>
            <p:ph sz="half" idx="2"/>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a:xfrm>
            <a:off x="6667500" y="3862388"/>
            <a:ext cx="0" cy="0"/>
          </a:xfrm>
        </p:spPr>
      </p:pic>
      <p:pic>
        <p:nvPicPr>
          <p:cNvPr id="87047" name="Picture 7" descr="jlocke2"/>
          <p:cNvPicPr>
            <a:picLocks noGrp="1" noChangeAspect="1" noChangeArrowheads="1"/>
          </p:cNvPicPr>
          <p:nvPr>
            <p:ph sz="half" idx="4294967295"/>
          </p:nvPr>
        </p:nvPicPr>
        <p:blipFill>
          <a:blip r:embed="rId5">
            <a:extLst>
              <a:ext uri="{28A0092B-C50C-407E-A947-70E740481C1C}">
                <a14:useLocalDpi xmlns:a14="http://schemas.microsoft.com/office/drawing/2010/main" val="0"/>
              </a:ext>
            </a:extLst>
          </a:blip>
          <a:srcRect/>
          <a:stretch>
            <a:fillRect/>
          </a:stretch>
        </p:blipFill>
        <p:spPr>
          <a:xfrm>
            <a:off x="228600" y="1600200"/>
            <a:ext cx="2997200"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7060" name="Text Box 20"/>
          <p:cNvSpPr txBox="1">
            <a:spLocks noChangeArrowheads="1"/>
          </p:cNvSpPr>
          <p:nvPr/>
        </p:nvSpPr>
        <p:spPr bwMode="auto">
          <a:xfrm>
            <a:off x="4098925" y="5883275"/>
            <a:ext cx="22590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t>John Locke</a:t>
            </a:r>
          </a:p>
        </p:txBody>
      </p:sp>
      <p:sp>
        <p:nvSpPr>
          <p:cNvPr id="2" name="Content Placeholder 1"/>
          <p:cNvSpPr>
            <a:spLocks noGrp="1"/>
          </p:cNvSpPr>
          <p:nvPr>
            <p:ph sz="half" idx="1"/>
          </p:nvPr>
        </p:nvSpPr>
        <p:spPr/>
        <p:txBody>
          <a:bodyPr/>
          <a:lstStyle/>
          <a:p>
            <a:endParaRPr lang="en-US"/>
          </a:p>
        </p:txBody>
      </p:sp>
    </p:spTree>
    <p:extLst>
      <p:ext uri="{BB962C8B-B14F-4D97-AF65-F5344CB8AC3E}">
        <p14:creationId xmlns:p14="http://schemas.microsoft.com/office/powerpoint/2010/main" val="4074934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8705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Prev" delay="0">
                      <p:tgtEl>
                        <p:sldTgt/>
                      </p:tgtEl>
                    </p:cond>
                  </p:endCondLst>
                </p:cTn>
                <p:tgtEl>
                  <p:spTgt spid="87057"/>
                </p:tgtEl>
              </p:cMediaNode>
            </p:video>
            <p:seq concurrent="1" nextAc="seek">
              <p:cTn id="8" restart="whenNotActive" fill="hold" evtFilter="cancelBubble" nodeType="interactiveSeq">
                <p:stCondLst>
                  <p:cond evt="onClick" delay="0">
                    <p:tgtEl>
                      <p:spTgt spid="8705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87057"/>
                                        </p:tgtEl>
                                      </p:cBhvr>
                                    </p:cmd>
                                  </p:childTnLst>
                                </p:cTn>
                              </p:par>
                            </p:childTnLst>
                          </p:cTn>
                        </p:par>
                      </p:childTnLst>
                    </p:cTn>
                  </p:par>
                </p:childTnLst>
              </p:cTn>
              <p:nextCondLst>
                <p:cond evt="onClick" delay="0">
                  <p:tgtEl>
                    <p:spTgt spid="8705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0"/>
            <a:ext cx="9144000" cy="1143000"/>
          </a:xfrm>
          <a:solidFill>
            <a:srgbClr val="92D050"/>
          </a:solidFill>
        </p:spPr>
        <p:txBody>
          <a:bodyPr/>
          <a:lstStyle/>
          <a:p>
            <a:pPr algn="ctr"/>
            <a:r>
              <a:rPr lang="en-US" altLang="en-US" sz="4000" b="1" dirty="0">
                <a:solidFill>
                  <a:schemeClr val="bg1"/>
                </a:solidFill>
              </a:rPr>
              <a:t>THINGS WORSEN IN THE COLONIES</a:t>
            </a:r>
          </a:p>
        </p:txBody>
      </p:sp>
      <p:sp>
        <p:nvSpPr>
          <p:cNvPr id="69635" name="Rectangle 3"/>
          <p:cNvSpPr>
            <a:spLocks noGrp="1" noChangeArrowheads="1"/>
          </p:cNvSpPr>
          <p:nvPr>
            <p:ph type="body" sz="half" idx="1"/>
          </p:nvPr>
        </p:nvSpPr>
        <p:spPr>
          <a:xfrm>
            <a:off x="0" y="1524000"/>
            <a:ext cx="3048000" cy="5334000"/>
          </a:xfrm>
        </p:spPr>
        <p:txBody>
          <a:bodyPr/>
          <a:lstStyle/>
          <a:p>
            <a:r>
              <a:rPr lang="en-US" altLang="en-US" sz="2400" dirty="0"/>
              <a:t>Taxes led to protest by the colonists</a:t>
            </a:r>
          </a:p>
          <a:p>
            <a:r>
              <a:rPr lang="en-US" altLang="en-US" sz="2400" dirty="0"/>
              <a:t>Leading members of the colonies consider breaking away from England</a:t>
            </a:r>
          </a:p>
          <a:p>
            <a:r>
              <a:rPr lang="en-US" altLang="en-US" sz="2400" dirty="0"/>
              <a:t>Patrick Henry of Virginia, </a:t>
            </a:r>
            <a:r>
              <a:rPr lang="en-US" altLang="en-US" sz="2400" b="1" i="1" dirty="0"/>
              <a:t>“NO TAXATION WITHOUT REPRESNTATION”</a:t>
            </a:r>
          </a:p>
          <a:p>
            <a:endParaRPr lang="en-US" altLang="en-US" b="1" dirty="0"/>
          </a:p>
          <a:p>
            <a:endParaRPr lang="en-US" altLang="en-US" sz="4400" dirty="0"/>
          </a:p>
        </p:txBody>
      </p:sp>
      <p:sp>
        <p:nvSpPr>
          <p:cNvPr id="2" name="Media Placeholder 1"/>
          <p:cNvSpPr>
            <a:spLocks noGrp="1"/>
          </p:cNvSpPr>
          <p:nvPr>
            <p:ph type="media" sz="half" idx="2"/>
          </p:nvPr>
        </p:nvSpPr>
        <p:spPr/>
      </p:sp>
    </p:spTree>
    <p:extLst>
      <p:ext uri="{BB962C8B-B14F-4D97-AF65-F5344CB8AC3E}">
        <p14:creationId xmlns:p14="http://schemas.microsoft.com/office/powerpoint/2010/main" val="19421343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0"/>
            <a:ext cx="8991600" cy="1066800"/>
          </a:xfrm>
          <a:solidFill>
            <a:srgbClr val="FF0000"/>
          </a:solidFill>
        </p:spPr>
        <p:txBody>
          <a:bodyPr/>
          <a:lstStyle/>
          <a:p>
            <a:pPr algn="ctr"/>
            <a:r>
              <a:rPr lang="en-US" altLang="en-US" sz="4800" b="1" dirty="0">
                <a:solidFill>
                  <a:srgbClr val="FFFF00"/>
                </a:solidFill>
              </a:rPr>
              <a:t>Taking Sides</a:t>
            </a:r>
          </a:p>
        </p:txBody>
      </p:sp>
      <p:pic>
        <p:nvPicPr>
          <p:cNvPr id="99331"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914400"/>
            <a:ext cx="9144000" cy="5943600"/>
          </a:xfrm>
        </p:spPr>
      </p:pic>
    </p:spTree>
    <p:extLst>
      <p:ext uri="{BB962C8B-B14F-4D97-AF65-F5344CB8AC3E}">
        <p14:creationId xmlns:p14="http://schemas.microsoft.com/office/powerpoint/2010/main" val="2388663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71700" y="228601"/>
            <a:ext cx="6377940" cy="1371599"/>
          </a:xfrm>
          <a:solidFill>
            <a:srgbClr val="FF0000"/>
          </a:solidFill>
        </p:spPr>
        <p:txBody>
          <a:bodyPr/>
          <a:lstStyle/>
          <a:p>
            <a:r>
              <a:rPr lang="en-US" b="1" i="1" dirty="0">
                <a:solidFill>
                  <a:srgbClr val="FFFF00"/>
                </a:solidFill>
              </a:rPr>
              <a:t>Differences among the colonists</a:t>
            </a:r>
          </a:p>
        </p:txBody>
      </p:sp>
      <p:sp>
        <p:nvSpPr>
          <p:cNvPr id="5" name="Content Placeholder 4"/>
          <p:cNvSpPr>
            <a:spLocks noGrp="1"/>
          </p:cNvSpPr>
          <p:nvPr>
            <p:ph idx="1"/>
          </p:nvPr>
        </p:nvSpPr>
        <p:spPr>
          <a:xfrm>
            <a:off x="152400" y="1828800"/>
            <a:ext cx="8839200" cy="4876800"/>
          </a:xfrm>
        </p:spPr>
        <p:txBody>
          <a:bodyPr>
            <a:normAutofit fontScale="92500" lnSpcReduction="20000"/>
          </a:bodyPr>
          <a:lstStyle/>
          <a:p>
            <a:r>
              <a:rPr lang="en-US" sz="2600" dirty="0"/>
              <a:t>The colonists were divided into three main groups during the Revolution:</a:t>
            </a:r>
          </a:p>
          <a:p>
            <a:r>
              <a:rPr lang="en-US" b="1" dirty="0" smtClean="0">
                <a:solidFill>
                  <a:srgbClr val="FFFF00"/>
                </a:solidFill>
              </a:rPr>
              <a:t>Patriots</a:t>
            </a:r>
            <a:endParaRPr lang="en-US" b="1" dirty="0">
              <a:solidFill>
                <a:srgbClr val="FFFF00"/>
              </a:solidFill>
            </a:endParaRPr>
          </a:p>
          <a:p>
            <a:r>
              <a:rPr lang="en-US" dirty="0" smtClean="0"/>
              <a:t>Believed </a:t>
            </a:r>
            <a:r>
              <a:rPr lang="en-US" dirty="0"/>
              <a:t>in complete independence from Britain</a:t>
            </a:r>
          </a:p>
          <a:p>
            <a:r>
              <a:rPr lang="en-US" dirty="0" smtClean="0"/>
              <a:t>Inspired </a:t>
            </a:r>
            <a:r>
              <a:rPr lang="en-US" dirty="0"/>
              <a:t>by the ideas of Locke and Paine and the words of Virginian Patrick Henry (“Give me liberty, or give me death!”)</a:t>
            </a:r>
          </a:p>
          <a:p>
            <a:r>
              <a:rPr lang="en-US" dirty="0" smtClean="0"/>
              <a:t>Provided </a:t>
            </a:r>
            <a:r>
              <a:rPr lang="en-US" dirty="0"/>
              <a:t>the troops for the American Army, led by Virginian George Washington</a:t>
            </a:r>
          </a:p>
          <a:p>
            <a:r>
              <a:rPr lang="en-US" b="1" dirty="0" smtClean="0">
                <a:solidFill>
                  <a:srgbClr val="FFFF00"/>
                </a:solidFill>
              </a:rPr>
              <a:t>Loyalists </a:t>
            </a:r>
            <a:r>
              <a:rPr lang="en-US" b="1" dirty="0">
                <a:solidFill>
                  <a:srgbClr val="FFFF00"/>
                </a:solidFill>
              </a:rPr>
              <a:t>(Tories</a:t>
            </a:r>
            <a:r>
              <a:rPr lang="en-US" dirty="0"/>
              <a:t>)</a:t>
            </a:r>
          </a:p>
          <a:p>
            <a:r>
              <a:rPr lang="en-US" dirty="0" smtClean="0"/>
              <a:t>Remained </a:t>
            </a:r>
            <a:r>
              <a:rPr lang="en-US" dirty="0"/>
              <a:t>loyal to Britain because of cultural and economic ties</a:t>
            </a:r>
          </a:p>
          <a:p>
            <a:r>
              <a:rPr lang="en-US" dirty="0" smtClean="0"/>
              <a:t>Believed </a:t>
            </a:r>
            <a:r>
              <a:rPr lang="en-US" dirty="0"/>
              <a:t>that taxation of the colonies was justified to pay for British troops to protect American settlers from Indian attacks</a:t>
            </a:r>
          </a:p>
          <a:p>
            <a:r>
              <a:rPr lang="en-US" b="1" dirty="0" smtClean="0">
                <a:solidFill>
                  <a:srgbClr val="FFFF00"/>
                </a:solidFill>
              </a:rPr>
              <a:t>Neutrals</a:t>
            </a:r>
            <a:endParaRPr lang="en-US" b="1" dirty="0">
              <a:solidFill>
                <a:srgbClr val="FFFF00"/>
              </a:solidFill>
            </a:endParaRPr>
          </a:p>
          <a:p>
            <a:r>
              <a:rPr lang="en-US" dirty="0" smtClean="0"/>
              <a:t>The </a:t>
            </a:r>
            <a:r>
              <a:rPr lang="en-US" dirty="0"/>
              <a:t>many colonists who tried to stay as uninvolved in the war as possible</a:t>
            </a:r>
          </a:p>
          <a:p>
            <a:endParaRPr lang="en-US" dirty="0"/>
          </a:p>
        </p:txBody>
      </p:sp>
    </p:spTree>
    <p:extLst>
      <p:ext uri="{BB962C8B-B14F-4D97-AF65-F5344CB8AC3E}">
        <p14:creationId xmlns:p14="http://schemas.microsoft.com/office/powerpoint/2010/main" val="30075088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0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94864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926" y="6927"/>
            <a:ext cx="9137073" cy="1066800"/>
          </a:xfrm>
          <a:solidFill>
            <a:srgbClr val="92D050"/>
          </a:solidFill>
        </p:spPr>
        <p:txBody>
          <a:bodyPr>
            <a:normAutofit/>
          </a:bodyPr>
          <a:lstStyle/>
          <a:p>
            <a:pPr algn="ctr"/>
            <a:r>
              <a:rPr lang="en-US" altLang="en-US" sz="4800" b="1" dirty="0">
                <a:solidFill>
                  <a:schemeClr val="bg1"/>
                </a:solidFill>
              </a:rPr>
              <a:t>Colonist prepare to fight</a:t>
            </a:r>
          </a:p>
        </p:txBody>
      </p:sp>
      <p:sp>
        <p:nvSpPr>
          <p:cNvPr id="91139" name="Rectangle 3"/>
          <p:cNvSpPr>
            <a:spLocks noGrp="1" noChangeArrowheads="1"/>
          </p:cNvSpPr>
          <p:nvPr>
            <p:ph type="body" idx="1"/>
          </p:nvPr>
        </p:nvSpPr>
        <p:spPr>
          <a:xfrm>
            <a:off x="0" y="1143000"/>
            <a:ext cx="9144000" cy="5715000"/>
          </a:xfrm>
        </p:spPr>
        <p:txBody>
          <a:bodyPr/>
          <a:lstStyle/>
          <a:p>
            <a:pPr algn="ctr"/>
            <a:r>
              <a:rPr lang="en-US" altLang="en-US" sz="4800" dirty="0"/>
              <a:t>In Boston, colonial militia </a:t>
            </a:r>
            <a:r>
              <a:rPr lang="en-US" altLang="en-US" sz="3600" b="1" dirty="0">
                <a:solidFill>
                  <a:srgbClr val="FFC000"/>
                </a:solidFill>
              </a:rPr>
              <a:t>(minutemen)</a:t>
            </a:r>
            <a:r>
              <a:rPr lang="en-US" altLang="en-US" sz="4800" dirty="0">
                <a:solidFill>
                  <a:srgbClr val="FFC000"/>
                </a:solidFill>
              </a:rPr>
              <a:t> </a:t>
            </a:r>
            <a:r>
              <a:rPr lang="en-US" altLang="en-US" sz="4800" dirty="0"/>
              <a:t>begin to prepare for conflict by storing arms</a:t>
            </a:r>
          </a:p>
          <a:p>
            <a:pPr algn="ctr"/>
            <a:r>
              <a:rPr lang="en-US" altLang="en-US" sz="4800" dirty="0"/>
              <a:t>When the British move into the countryside, the are warned by Paul Revere</a:t>
            </a:r>
          </a:p>
          <a:p>
            <a:pPr algn="ctr"/>
            <a:r>
              <a:rPr lang="en-US" altLang="en-US" sz="4800" dirty="0">
                <a:solidFill>
                  <a:srgbClr val="FFC000"/>
                </a:solidFill>
              </a:rPr>
              <a:t>“Shots heard around the World”</a:t>
            </a:r>
          </a:p>
        </p:txBody>
      </p:sp>
    </p:spTree>
    <p:extLst>
      <p:ext uri="{BB962C8B-B14F-4D97-AF65-F5344CB8AC3E}">
        <p14:creationId xmlns:p14="http://schemas.microsoft.com/office/powerpoint/2010/main" val="33866077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30150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0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8189" y="1523999"/>
            <a:ext cx="1670319"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54526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648200" y="0"/>
            <a:ext cx="4343400" cy="914400"/>
          </a:xfrm>
        </p:spPr>
        <p:txBody>
          <a:bodyPr/>
          <a:lstStyle/>
          <a:p>
            <a:pPr algn="ctr"/>
            <a:r>
              <a:rPr lang="en-US" altLang="en-US" sz="3600" b="1" dirty="0"/>
              <a:t>The War Begins</a:t>
            </a:r>
          </a:p>
        </p:txBody>
      </p:sp>
      <p:sp>
        <p:nvSpPr>
          <p:cNvPr id="93187" name="Rectangle 3"/>
          <p:cNvSpPr>
            <a:spLocks noGrp="1" noChangeArrowheads="1"/>
          </p:cNvSpPr>
          <p:nvPr>
            <p:ph type="body" sz="half" idx="1"/>
          </p:nvPr>
        </p:nvSpPr>
        <p:spPr>
          <a:xfrm>
            <a:off x="0" y="990600"/>
            <a:ext cx="4724400" cy="5867400"/>
          </a:xfrm>
        </p:spPr>
        <p:txBody>
          <a:bodyPr>
            <a:normAutofit/>
          </a:bodyPr>
          <a:lstStyle/>
          <a:p>
            <a:pPr marL="0" indent="0">
              <a:lnSpc>
                <a:spcPct val="90000"/>
              </a:lnSpc>
              <a:buNone/>
            </a:pPr>
            <a:endParaRPr lang="en-US" altLang="en-US" sz="4000" dirty="0"/>
          </a:p>
          <a:p>
            <a:pPr algn="ctr">
              <a:lnSpc>
                <a:spcPct val="90000"/>
              </a:lnSpc>
            </a:pPr>
            <a:r>
              <a:rPr lang="en-US" altLang="en-US" sz="4000" dirty="0"/>
              <a:t>2</a:t>
            </a:r>
            <a:r>
              <a:rPr lang="en-US" altLang="en-US" sz="4000" baseline="30000" dirty="0"/>
              <a:t>nd</a:t>
            </a:r>
            <a:r>
              <a:rPr lang="en-US" altLang="en-US" sz="4000" dirty="0"/>
              <a:t> Continental Congress meets in Philadelphia, May 1775.  Washington appointed  Commander of the Army</a:t>
            </a:r>
          </a:p>
          <a:p>
            <a:pPr>
              <a:lnSpc>
                <a:spcPct val="90000"/>
              </a:lnSpc>
              <a:buFont typeface="Wingdings" pitchFamily="2" charset="2"/>
              <a:buNone/>
            </a:pPr>
            <a:endParaRPr lang="en-US" altLang="en-US" sz="4400" dirty="0"/>
          </a:p>
        </p:txBody>
      </p:sp>
      <p:pic>
        <p:nvPicPr>
          <p:cNvPr id="93188" name="Picture 4" descr="washingto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914400"/>
            <a:ext cx="4348163" cy="571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813602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533400" y="152401"/>
            <a:ext cx="8016240" cy="1600200"/>
          </a:xfrm>
        </p:spPr>
        <p:txBody>
          <a:bodyPr>
            <a:normAutofit/>
          </a:bodyPr>
          <a:lstStyle/>
          <a:p>
            <a:r>
              <a:rPr lang="en-US" altLang="en-US" sz="3200" dirty="0"/>
              <a:t>Declaration of Independence</a:t>
            </a:r>
            <a:br>
              <a:rPr lang="en-US" altLang="en-US" sz="3200" dirty="0"/>
            </a:br>
            <a:r>
              <a:rPr lang="en-US" altLang="en-US" sz="3200" dirty="0"/>
              <a:t>July 4, 1776 - Philadelphia</a:t>
            </a:r>
          </a:p>
        </p:txBody>
      </p:sp>
      <p:pic>
        <p:nvPicPr>
          <p:cNvPr id="95237" name="Picture 5" descr="October 27, 1999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1676400"/>
            <a:ext cx="8458200" cy="4973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049311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7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800600"/>
            <a:ext cx="2619375"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400800" y="6019800"/>
            <a:ext cx="184731" cy="523220"/>
          </a:xfrm>
          <a:prstGeom prst="rect">
            <a:avLst/>
          </a:prstGeom>
          <a:solidFill>
            <a:srgbClr val="FFFF00"/>
          </a:solidFill>
        </p:spPr>
        <p:txBody>
          <a:bodyPr wrap="none" rtlCol="0">
            <a:spAutoFit/>
          </a:bodyPr>
          <a:lstStyle/>
          <a:p>
            <a:endParaRPr lang="en-US" sz="2800" dirty="0">
              <a:solidFill>
                <a:schemeClr val="bg1"/>
              </a:solidFill>
            </a:endParaRPr>
          </a:p>
        </p:txBody>
      </p:sp>
    </p:spTree>
    <p:extLst>
      <p:ext uri="{BB962C8B-B14F-4D97-AF65-F5344CB8AC3E}">
        <p14:creationId xmlns:p14="http://schemas.microsoft.com/office/powerpoint/2010/main" val="6010265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71700" y="457201"/>
            <a:ext cx="6743700" cy="1066800"/>
          </a:xfrm>
          <a:solidFill>
            <a:srgbClr val="FF0000"/>
          </a:solidFill>
        </p:spPr>
        <p:txBody>
          <a:bodyPr/>
          <a:lstStyle/>
          <a:p>
            <a:pPr algn="l"/>
            <a:r>
              <a:rPr lang="en-US" b="1" i="1" dirty="0">
                <a:solidFill>
                  <a:srgbClr val="FFFF00"/>
                </a:solidFill>
              </a:rPr>
              <a:t>The ideas of John Locke</a:t>
            </a:r>
          </a:p>
        </p:txBody>
      </p:sp>
      <p:sp>
        <p:nvSpPr>
          <p:cNvPr id="5" name="Content Placeholder 4"/>
          <p:cNvSpPr>
            <a:spLocks noGrp="1"/>
          </p:cNvSpPr>
          <p:nvPr>
            <p:ph idx="1"/>
          </p:nvPr>
        </p:nvSpPr>
        <p:spPr>
          <a:xfrm>
            <a:off x="228600" y="1905000"/>
            <a:ext cx="8686800" cy="4724400"/>
          </a:xfrm>
        </p:spPr>
        <p:txBody>
          <a:bodyPr>
            <a:noAutofit/>
          </a:bodyPr>
          <a:lstStyle/>
          <a:p>
            <a:r>
              <a:rPr lang="en-US" sz="2800" dirty="0"/>
              <a:t>The period known as the “Enlightenment” in Europe during the seventeenth and eighteenth centuries saw the development of new ideas about the rights of people and their relationship to their rulers. </a:t>
            </a:r>
            <a:r>
              <a:rPr lang="en-US" sz="3200" dirty="0">
                <a:solidFill>
                  <a:srgbClr val="FFFF00"/>
                </a:solidFill>
              </a:rPr>
              <a:t>John Locke </a:t>
            </a:r>
            <a:r>
              <a:rPr lang="en-US" sz="2800" dirty="0"/>
              <a:t>was an Enlightenment philosopher whose ideas, more than any other’s, influenced the American belief in </a:t>
            </a:r>
            <a:r>
              <a:rPr lang="en-US" sz="2800" dirty="0" smtClean="0"/>
              <a:t>self-government</a:t>
            </a:r>
            <a:r>
              <a:rPr lang="en-US" sz="2800" dirty="0"/>
              <a:t>. Locke wrote the following</a:t>
            </a:r>
            <a:r>
              <a:rPr lang="en-US" sz="2800" dirty="0" smtClean="0"/>
              <a:t>:</a:t>
            </a:r>
          </a:p>
          <a:p>
            <a:pPr marL="0" indent="0" algn="ctr">
              <a:buNone/>
            </a:pPr>
            <a:r>
              <a:rPr lang="en-US" sz="2800" dirty="0" smtClean="0"/>
              <a:t>• All </a:t>
            </a:r>
            <a:r>
              <a:rPr lang="en-US" sz="2800" dirty="0"/>
              <a:t>people are free, equal, and have </a:t>
            </a:r>
            <a:r>
              <a:rPr lang="en-US" sz="2800" dirty="0">
                <a:solidFill>
                  <a:srgbClr val="FFC000"/>
                </a:solidFill>
              </a:rPr>
              <a:t>“natural </a:t>
            </a:r>
            <a:r>
              <a:rPr lang="en-US" sz="2800" dirty="0" smtClean="0">
                <a:solidFill>
                  <a:srgbClr val="FFC000"/>
                </a:solidFill>
              </a:rPr>
              <a:t>      rights</a:t>
            </a:r>
            <a:r>
              <a:rPr lang="en-US" sz="2800" dirty="0">
                <a:solidFill>
                  <a:srgbClr val="FFC000"/>
                </a:solidFill>
              </a:rPr>
              <a:t>” of life, liberty, and property </a:t>
            </a:r>
            <a:r>
              <a:rPr lang="en-US" sz="2800" dirty="0"/>
              <a:t>that rulers cannot take away</a:t>
            </a:r>
          </a:p>
        </p:txBody>
      </p:sp>
    </p:spTree>
    <p:extLst>
      <p:ext uri="{BB962C8B-B14F-4D97-AF65-F5344CB8AC3E}">
        <p14:creationId xmlns:p14="http://schemas.microsoft.com/office/powerpoint/2010/main" val="30075088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6" y="0"/>
            <a:ext cx="912558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00572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83"/>
            <a:ext cx="9139227" cy="6861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75088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769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41961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en-US" b="1" i="1" dirty="0">
                <a:solidFill>
                  <a:srgbClr val="FFFF00"/>
                </a:solidFill>
              </a:rPr>
              <a:t>Factors leading to colonial victory</a:t>
            </a:r>
          </a:p>
        </p:txBody>
      </p:sp>
      <p:sp>
        <p:nvSpPr>
          <p:cNvPr id="3" name="Content Placeholder 2"/>
          <p:cNvSpPr>
            <a:spLocks noGrp="1"/>
          </p:cNvSpPr>
          <p:nvPr>
            <p:ph idx="1"/>
          </p:nvPr>
        </p:nvSpPr>
        <p:spPr>
          <a:xfrm>
            <a:off x="1905000" y="2194560"/>
            <a:ext cx="7010400" cy="4069080"/>
          </a:xfrm>
        </p:spPr>
        <p:txBody>
          <a:bodyPr/>
          <a:lstStyle/>
          <a:p>
            <a:r>
              <a:rPr lang="en-US" sz="4000" b="1" dirty="0" smtClean="0">
                <a:solidFill>
                  <a:srgbClr val="FF0000"/>
                </a:solidFill>
              </a:rPr>
              <a:t>Diplomatic</a:t>
            </a:r>
          </a:p>
          <a:p>
            <a:pPr marL="0" indent="0">
              <a:buNone/>
            </a:pPr>
            <a:endParaRPr lang="en-US" sz="4000" b="1" dirty="0">
              <a:solidFill>
                <a:srgbClr val="FF0000"/>
              </a:solidFill>
            </a:endParaRPr>
          </a:p>
          <a:p>
            <a:pPr marL="0" indent="0" algn="ctr">
              <a:buNone/>
            </a:pPr>
            <a:r>
              <a:rPr lang="en-US" sz="3600" dirty="0" smtClean="0"/>
              <a:t>Benjamin </a:t>
            </a:r>
            <a:r>
              <a:rPr lang="en-US" sz="3600" dirty="0"/>
              <a:t>Franklin negotiated a Treaty of Alliance with France.</a:t>
            </a:r>
          </a:p>
          <a:p>
            <a:pPr marL="0" indent="0" algn="ctr">
              <a:buNone/>
            </a:pPr>
            <a:r>
              <a:rPr lang="en-US" sz="3600" dirty="0" smtClean="0"/>
              <a:t>The </a:t>
            </a:r>
            <a:r>
              <a:rPr lang="en-US" sz="3600" dirty="0"/>
              <a:t>war did not have popular support in Great Britain.</a:t>
            </a:r>
          </a:p>
          <a:p>
            <a:endParaRPr lang="en-US" dirty="0"/>
          </a:p>
        </p:txBody>
      </p:sp>
      <p:pic>
        <p:nvPicPr>
          <p:cNvPr id="4" name="Picture 5" descr="Ben Franklin (1706-17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429000"/>
            <a:ext cx="140335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6626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71700" y="304801"/>
            <a:ext cx="6377940" cy="1295400"/>
          </a:xfrm>
          <a:solidFill>
            <a:srgbClr val="FF0000"/>
          </a:solidFill>
        </p:spPr>
        <p:txBody>
          <a:bodyPr/>
          <a:lstStyle/>
          <a:p>
            <a:r>
              <a:rPr lang="en-US" b="1" i="1" dirty="0">
                <a:solidFill>
                  <a:srgbClr val="FFFF00"/>
                </a:solidFill>
              </a:rPr>
              <a:t>Factors leading to colonial victory</a:t>
            </a:r>
          </a:p>
        </p:txBody>
      </p:sp>
      <p:sp>
        <p:nvSpPr>
          <p:cNvPr id="5" name="Content Placeholder 4"/>
          <p:cNvSpPr>
            <a:spLocks noGrp="1"/>
          </p:cNvSpPr>
          <p:nvPr>
            <p:ph idx="1"/>
          </p:nvPr>
        </p:nvSpPr>
        <p:spPr>
          <a:xfrm>
            <a:off x="152400" y="1752600"/>
            <a:ext cx="8839200" cy="4953000"/>
          </a:xfrm>
        </p:spPr>
        <p:txBody>
          <a:bodyPr>
            <a:normAutofit/>
          </a:bodyPr>
          <a:lstStyle/>
          <a:p>
            <a:r>
              <a:rPr lang="en-US" sz="4000" b="1" dirty="0" smtClean="0">
                <a:solidFill>
                  <a:srgbClr val="FF0000"/>
                </a:solidFill>
              </a:rPr>
              <a:t>Military</a:t>
            </a:r>
            <a:endParaRPr lang="en-US" sz="4000" b="1" dirty="0">
              <a:solidFill>
                <a:srgbClr val="FF0000"/>
              </a:solidFill>
            </a:endParaRPr>
          </a:p>
          <a:p>
            <a:pPr marL="0" indent="0" algn="ctr">
              <a:buNone/>
            </a:pPr>
            <a:r>
              <a:rPr lang="en-US" sz="3200" dirty="0" smtClean="0"/>
              <a:t>George </a:t>
            </a:r>
            <a:r>
              <a:rPr lang="en-US" sz="3200" dirty="0"/>
              <a:t>Washington, general of the American army, avoided any situation that threatened the destruction of his army, and his leadership kept the army together when defeat seemed inevitable.</a:t>
            </a:r>
          </a:p>
          <a:p>
            <a:pPr marL="0" indent="0" algn="ctr">
              <a:buNone/>
            </a:pPr>
            <a:r>
              <a:rPr lang="en-US" sz="3200" dirty="0" smtClean="0"/>
              <a:t>Americans </a:t>
            </a:r>
            <a:r>
              <a:rPr lang="en-US" sz="3200" dirty="0"/>
              <a:t>benefited from the presence of the French army and navy at the Battle of Yorktown, which ended the war with an American victory.</a:t>
            </a:r>
          </a:p>
          <a:p>
            <a:endParaRPr lang="en-US" dirty="0"/>
          </a:p>
        </p:txBody>
      </p:sp>
    </p:spTree>
    <p:extLst>
      <p:ext uri="{BB962C8B-B14F-4D97-AF65-F5344CB8AC3E}">
        <p14:creationId xmlns:p14="http://schemas.microsoft.com/office/powerpoint/2010/main" val="30075088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71700" y="228601"/>
            <a:ext cx="6377940" cy="1447800"/>
          </a:xfrm>
        </p:spPr>
        <p:txBody>
          <a:bodyPr/>
          <a:lstStyle/>
          <a:p>
            <a:r>
              <a:rPr lang="en-US" dirty="0" smtClean="0"/>
              <a:t>Key People</a:t>
            </a:r>
            <a:endParaRPr lang="en-US" dirty="0"/>
          </a:p>
        </p:txBody>
      </p:sp>
      <p:sp>
        <p:nvSpPr>
          <p:cNvPr id="5" name="Content Placeholder 4"/>
          <p:cNvSpPr>
            <a:spLocks noGrp="1"/>
          </p:cNvSpPr>
          <p:nvPr>
            <p:ph idx="1"/>
          </p:nvPr>
        </p:nvSpPr>
        <p:spPr>
          <a:xfrm>
            <a:off x="228600" y="1600200"/>
            <a:ext cx="8686800" cy="4953000"/>
          </a:xfrm>
        </p:spPr>
        <p:txBody>
          <a:bodyPr>
            <a:normAutofit/>
          </a:bodyPr>
          <a:lstStyle/>
          <a:p>
            <a:r>
              <a:rPr lang="en-US" sz="2800" dirty="0" smtClean="0"/>
              <a:t>Patrick Henry-”Give me liberty or give me death”</a:t>
            </a:r>
          </a:p>
          <a:p>
            <a:r>
              <a:rPr lang="en-US" sz="2800" dirty="0" smtClean="0"/>
              <a:t>Ben Franklin-Alliance with the French…D of I …Treaty of Paris</a:t>
            </a:r>
          </a:p>
          <a:p>
            <a:r>
              <a:rPr lang="en-US" sz="2800" dirty="0" smtClean="0"/>
              <a:t>John Adams-Massachusetts leader &amp;</a:t>
            </a:r>
            <a:r>
              <a:rPr lang="en-US" sz="2800" dirty="0"/>
              <a:t> </a:t>
            </a:r>
            <a:r>
              <a:rPr lang="en-US" sz="2800" dirty="0" smtClean="0"/>
              <a:t>the D of I</a:t>
            </a:r>
          </a:p>
          <a:p>
            <a:r>
              <a:rPr lang="en-US" sz="2800" dirty="0" smtClean="0"/>
              <a:t>Thomas Jefferson-Author of the Declaration</a:t>
            </a:r>
          </a:p>
          <a:p>
            <a:r>
              <a:rPr lang="en-US" sz="2800" dirty="0" smtClean="0"/>
              <a:t>George Washington-Military commander from Virginia who led his troops throughout the entire war</a:t>
            </a:r>
          </a:p>
          <a:p>
            <a:r>
              <a:rPr lang="en-US" sz="2800" dirty="0" smtClean="0"/>
              <a:t>George III-King of England during the American revolution</a:t>
            </a:r>
            <a:endParaRPr lang="en-US" sz="2800" dirty="0"/>
          </a:p>
        </p:txBody>
      </p:sp>
    </p:spTree>
    <p:extLst>
      <p:ext uri="{BB962C8B-B14F-4D97-AF65-F5344CB8AC3E}">
        <p14:creationId xmlns:p14="http://schemas.microsoft.com/office/powerpoint/2010/main" val="2922267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71700" y="381001"/>
            <a:ext cx="6377940" cy="1371600"/>
          </a:xfrm>
          <a:solidFill>
            <a:srgbClr val="FF0000"/>
          </a:solidFill>
        </p:spPr>
        <p:txBody>
          <a:bodyPr/>
          <a:lstStyle/>
          <a:p>
            <a:r>
              <a:rPr lang="en-US" b="1" i="1" dirty="0">
                <a:solidFill>
                  <a:srgbClr val="FFFF00"/>
                </a:solidFill>
              </a:rPr>
              <a:t>The ideas of John Locke</a:t>
            </a:r>
          </a:p>
        </p:txBody>
      </p:sp>
      <p:sp>
        <p:nvSpPr>
          <p:cNvPr id="5" name="Content Placeholder 4"/>
          <p:cNvSpPr>
            <a:spLocks noGrp="1"/>
          </p:cNvSpPr>
          <p:nvPr>
            <p:ph idx="1"/>
          </p:nvPr>
        </p:nvSpPr>
        <p:spPr>
          <a:xfrm>
            <a:off x="228600" y="2209800"/>
            <a:ext cx="8686800" cy="4495800"/>
          </a:xfrm>
        </p:spPr>
        <p:txBody>
          <a:bodyPr/>
          <a:lstStyle/>
          <a:p>
            <a:r>
              <a:rPr lang="en-US" sz="2400" dirty="0" smtClean="0"/>
              <a:t>All </a:t>
            </a:r>
            <a:r>
              <a:rPr lang="en-US" sz="2400" dirty="0"/>
              <a:t>original power resides in the people, and they consent to enter into a </a:t>
            </a:r>
            <a:r>
              <a:rPr lang="en-US" sz="2400" dirty="0">
                <a:solidFill>
                  <a:srgbClr val="FFC000"/>
                </a:solidFill>
              </a:rPr>
              <a:t>“social contract” </a:t>
            </a:r>
            <a:r>
              <a:rPr lang="en-US" sz="2400" dirty="0"/>
              <a:t>among themselves to form a government to protect their rights. In return, the people promise to obey the laws and rules established by their government, establishing a system of “ordered liberty.”</a:t>
            </a:r>
          </a:p>
          <a:p>
            <a:r>
              <a:rPr lang="en-US" sz="2400" dirty="0" smtClean="0"/>
              <a:t>Government’s </a:t>
            </a:r>
            <a:r>
              <a:rPr lang="en-US" sz="2400" dirty="0"/>
              <a:t>powers are limited to those the people have consented to give to it. Whenever government becomes a threat to the people’s natural rights, it breaks the social contract, and the people have the right to alter or overthrow it.</a:t>
            </a:r>
          </a:p>
          <a:p>
            <a:endParaRPr lang="en-US" dirty="0"/>
          </a:p>
        </p:txBody>
      </p:sp>
    </p:spTree>
    <p:extLst>
      <p:ext uri="{BB962C8B-B14F-4D97-AF65-F5344CB8AC3E}">
        <p14:creationId xmlns:p14="http://schemas.microsoft.com/office/powerpoint/2010/main" val="30075088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FF0000"/>
          </a:solidFill>
        </p:spPr>
        <p:txBody>
          <a:bodyPr/>
          <a:lstStyle/>
          <a:p>
            <a:r>
              <a:rPr lang="en-US" b="1" i="1" dirty="0">
                <a:solidFill>
                  <a:srgbClr val="FFFF00"/>
                </a:solidFill>
              </a:rPr>
              <a:t>The ideas of John Locke</a:t>
            </a:r>
          </a:p>
        </p:txBody>
      </p:sp>
      <p:sp>
        <p:nvSpPr>
          <p:cNvPr id="5" name="Content Placeholder 4"/>
          <p:cNvSpPr>
            <a:spLocks noGrp="1"/>
          </p:cNvSpPr>
          <p:nvPr>
            <p:ph idx="1"/>
          </p:nvPr>
        </p:nvSpPr>
        <p:spPr>
          <a:xfrm>
            <a:off x="594360" y="2438400"/>
            <a:ext cx="7955280" cy="3825240"/>
          </a:xfrm>
        </p:spPr>
        <p:txBody>
          <a:bodyPr/>
          <a:lstStyle/>
          <a:p>
            <a:r>
              <a:rPr lang="en-US" sz="3600" dirty="0"/>
              <a:t>Locke’s ideas about the sovereignty and rights of the people were radical and challenged the centuries-old practice throughout the world of dictatorial rule by kings, emperors, and tribal chieftains.</a:t>
            </a:r>
          </a:p>
          <a:p>
            <a:endParaRPr lang="en-US" dirty="0"/>
          </a:p>
          <a:p>
            <a:endParaRPr lang="en-US" dirty="0"/>
          </a:p>
        </p:txBody>
      </p:sp>
    </p:spTree>
    <p:extLst>
      <p:ext uri="{BB962C8B-B14F-4D97-AF65-F5344CB8AC3E}">
        <p14:creationId xmlns:p14="http://schemas.microsoft.com/office/powerpoint/2010/main" val="3007508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FFFF00"/>
          </a:solidFill>
        </p:spPr>
        <p:txBody>
          <a:bodyPr/>
          <a:lstStyle/>
          <a:p>
            <a:r>
              <a:rPr lang="en-US" b="1" i="1" dirty="0">
                <a:solidFill>
                  <a:srgbClr val="FF0000"/>
                </a:solidFill>
              </a:rPr>
              <a:t>Thomas Paine and Common </a:t>
            </a:r>
            <a:r>
              <a:rPr lang="en-US" b="1" i="1" dirty="0" smtClean="0">
                <a:solidFill>
                  <a:srgbClr val="FF0000"/>
                </a:solidFill>
              </a:rPr>
              <a:t>Sense 1776</a:t>
            </a:r>
            <a:endParaRPr lang="en-US" b="1" i="1" dirty="0">
              <a:solidFill>
                <a:srgbClr val="FF0000"/>
              </a:solidFill>
            </a:endParaRPr>
          </a:p>
        </p:txBody>
      </p:sp>
      <p:sp>
        <p:nvSpPr>
          <p:cNvPr id="7" name="Content Placeholder 6"/>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09800"/>
            <a:ext cx="8001000" cy="4081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3500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FF0000"/>
          </a:solidFill>
        </p:spPr>
        <p:txBody>
          <a:bodyPr/>
          <a:lstStyle/>
          <a:p>
            <a:r>
              <a:rPr lang="en-US" b="1" i="1" dirty="0">
                <a:solidFill>
                  <a:srgbClr val="FFFF00"/>
                </a:solidFill>
              </a:rPr>
              <a:t>Thomas Paine and Common Sense</a:t>
            </a:r>
          </a:p>
        </p:txBody>
      </p:sp>
      <p:sp>
        <p:nvSpPr>
          <p:cNvPr id="5" name="Content Placeholder 4"/>
          <p:cNvSpPr>
            <a:spLocks noGrp="1"/>
          </p:cNvSpPr>
          <p:nvPr>
            <p:ph idx="1"/>
          </p:nvPr>
        </p:nvSpPr>
        <p:spPr>
          <a:xfrm>
            <a:off x="304800" y="2286000"/>
            <a:ext cx="8534400" cy="4069080"/>
          </a:xfrm>
        </p:spPr>
        <p:txBody>
          <a:bodyPr>
            <a:noAutofit/>
          </a:bodyPr>
          <a:lstStyle/>
          <a:p>
            <a:r>
              <a:rPr lang="en-US" sz="3200" dirty="0" smtClean="0"/>
              <a:t>Thomas </a:t>
            </a:r>
            <a:r>
              <a:rPr lang="en-US" sz="3200" dirty="0"/>
              <a:t>Paine was an English immigrant to America who produced a pamphlet known as </a:t>
            </a:r>
            <a:r>
              <a:rPr lang="en-US" sz="3200" b="1" dirty="0">
                <a:solidFill>
                  <a:srgbClr val="FFFF00"/>
                </a:solidFill>
              </a:rPr>
              <a:t>Common Sense </a:t>
            </a:r>
            <a:r>
              <a:rPr lang="en-US" sz="3200" dirty="0"/>
              <a:t>that challenged the rule of the American colonies by the King of England. Common Sense was read and acclaimed by many American colonists during the mid-1700s and contributed to a growing sentiment for independence from Great Britain.</a:t>
            </a:r>
          </a:p>
        </p:txBody>
      </p:sp>
    </p:spTree>
    <p:extLst>
      <p:ext uri="{BB962C8B-B14F-4D97-AF65-F5344CB8AC3E}">
        <p14:creationId xmlns:p14="http://schemas.microsoft.com/office/powerpoint/2010/main" val="3007508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0" y="0"/>
            <a:ext cx="9144000" cy="1524000"/>
          </a:xfrm>
          <a:solidFill>
            <a:srgbClr val="FF0000"/>
          </a:solidFill>
        </p:spPr>
        <p:txBody>
          <a:bodyPr/>
          <a:lstStyle/>
          <a:p>
            <a:pPr algn="ctr"/>
            <a:r>
              <a:rPr lang="en-US" altLang="en-US" sz="4800" dirty="0">
                <a:solidFill>
                  <a:srgbClr val="FFFF00"/>
                </a:solidFill>
              </a:rPr>
              <a:t>Thomas </a:t>
            </a:r>
            <a:r>
              <a:rPr lang="en-US" altLang="en-US" sz="4800" dirty="0" smtClean="0">
                <a:solidFill>
                  <a:srgbClr val="FFFF00"/>
                </a:solidFill>
              </a:rPr>
              <a:t>Paine</a:t>
            </a:r>
            <a:br>
              <a:rPr lang="en-US" altLang="en-US" sz="4800" dirty="0" smtClean="0">
                <a:solidFill>
                  <a:srgbClr val="FFFF00"/>
                </a:solidFill>
              </a:rPr>
            </a:br>
            <a:r>
              <a:rPr lang="en-US" altLang="en-US" sz="2400" b="1" i="1" dirty="0" smtClean="0">
                <a:solidFill>
                  <a:schemeClr val="tx2">
                    <a:lumMod val="10000"/>
                  </a:schemeClr>
                </a:solidFill>
              </a:rPr>
              <a:t>(summarized)</a:t>
            </a:r>
            <a:endParaRPr lang="en-US" altLang="en-US" sz="2400" b="1" i="1" dirty="0">
              <a:solidFill>
                <a:schemeClr val="tx2">
                  <a:lumMod val="10000"/>
                </a:schemeClr>
              </a:solidFill>
            </a:endParaRPr>
          </a:p>
        </p:txBody>
      </p:sp>
      <p:sp>
        <p:nvSpPr>
          <p:cNvPr id="111619" name="Rectangle 3"/>
          <p:cNvSpPr>
            <a:spLocks noGrp="1" noChangeArrowheads="1"/>
          </p:cNvSpPr>
          <p:nvPr>
            <p:ph type="body" idx="1"/>
          </p:nvPr>
        </p:nvSpPr>
        <p:spPr>
          <a:xfrm>
            <a:off x="0" y="1828800"/>
            <a:ext cx="9144000" cy="5029200"/>
          </a:xfrm>
        </p:spPr>
        <p:txBody>
          <a:bodyPr/>
          <a:lstStyle/>
          <a:p>
            <a:pPr algn="ctr">
              <a:lnSpc>
                <a:spcPct val="90000"/>
              </a:lnSpc>
            </a:pPr>
            <a:r>
              <a:rPr lang="en-US" altLang="en-US" sz="4000" dirty="0"/>
              <a:t>Important document - “Common Sense” </a:t>
            </a:r>
          </a:p>
          <a:p>
            <a:pPr algn="ctr">
              <a:lnSpc>
                <a:spcPct val="90000"/>
              </a:lnSpc>
            </a:pPr>
            <a:r>
              <a:rPr lang="en-US" altLang="en-US" sz="4000" dirty="0"/>
              <a:t>Paine argues for independence</a:t>
            </a:r>
          </a:p>
          <a:p>
            <a:pPr algn="ctr">
              <a:lnSpc>
                <a:spcPct val="90000"/>
              </a:lnSpc>
            </a:pPr>
            <a:r>
              <a:rPr lang="en-US" altLang="en-US" sz="4000" dirty="0"/>
              <a:t>some 500,000 copies sold</a:t>
            </a:r>
          </a:p>
          <a:p>
            <a:pPr algn="ctr">
              <a:lnSpc>
                <a:spcPct val="90000"/>
              </a:lnSpc>
            </a:pPr>
            <a:r>
              <a:rPr lang="en-US" altLang="en-US" sz="4000" dirty="0"/>
              <a:t>his work, helps to influence public opinion and sway people to support the war</a:t>
            </a:r>
            <a:r>
              <a:rPr lang="en-US" altLang="en-US" sz="4000" b="1" i="1" dirty="0"/>
              <a:t>…”these are times</a:t>
            </a:r>
            <a:r>
              <a:rPr lang="en-US" altLang="en-US" sz="4000" b="1" dirty="0"/>
              <a:t> </a:t>
            </a:r>
            <a:r>
              <a:rPr lang="en-US" altLang="en-US" sz="4000" b="1" i="1" dirty="0"/>
              <a:t>that try men’s soul”</a:t>
            </a:r>
            <a:r>
              <a:rPr lang="en-US" altLang="en-US" sz="4000" b="1" dirty="0"/>
              <a:t>  </a:t>
            </a:r>
            <a:r>
              <a:rPr lang="en-US" altLang="en-US" sz="4000" b="1" u="sng" dirty="0"/>
              <a:t>The Crisis</a:t>
            </a:r>
          </a:p>
          <a:p>
            <a:pPr>
              <a:lnSpc>
                <a:spcPct val="90000"/>
              </a:lnSpc>
              <a:buFont typeface="Wingdings" pitchFamily="2" charset="2"/>
              <a:buNone/>
            </a:pPr>
            <a:endParaRPr lang="en-US" altLang="en-US" sz="4400" dirty="0"/>
          </a:p>
        </p:txBody>
      </p:sp>
    </p:spTree>
    <p:extLst>
      <p:ext uri="{BB962C8B-B14F-4D97-AF65-F5344CB8AC3E}">
        <p14:creationId xmlns:p14="http://schemas.microsoft.com/office/powerpoint/2010/main" val="2305089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FF0000"/>
          </a:solidFill>
        </p:spPr>
        <p:txBody>
          <a:bodyPr/>
          <a:lstStyle/>
          <a:p>
            <a:r>
              <a:rPr lang="en-US" b="1" i="1" dirty="0">
                <a:solidFill>
                  <a:srgbClr val="FFFF00"/>
                </a:solidFill>
              </a:rPr>
              <a:t>The Declaration of Independence</a:t>
            </a:r>
          </a:p>
        </p:txBody>
      </p:sp>
      <p:sp>
        <p:nvSpPr>
          <p:cNvPr id="5" name="Content Placeholder 4"/>
          <p:cNvSpPr>
            <a:spLocks noGrp="1"/>
          </p:cNvSpPr>
          <p:nvPr>
            <p:ph idx="1"/>
          </p:nvPr>
        </p:nvSpPr>
        <p:spPr>
          <a:xfrm>
            <a:off x="304800" y="2194560"/>
            <a:ext cx="8534400" cy="4282440"/>
          </a:xfrm>
        </p:spPr>
        <p:txBody>
          <a:bodyPr>
            <a:normAutofit lnSpcReduction="10000"/>
          </a:bodyPr>
          <a:lstStyle/>
          <a:p>
            <a:r>
              <a:rPr lang="en-US" sz="3200" dirty="0"/>
              <a:t>The eventual draft of the Declaration of Independence, authored by Thomas Jefferson of Virginia, reflected the ideas of Locke and Paine. Jefferson wrote:</a:t>
            </a:r>
          </a:p>
          <a:p>
            <a:r>
              <a:rPr lang="en-US" sz="3200" dirty="0" smtClean="0"/>
              <a:t>“</a:t>
            </a:r>
            <a:r>
              <a:rPr lang="en-US" sz="3200" dirty="0"/>
              <a:t>We hold these truths to be self-evident, that all men are created equal, that they are endowed by their Creator with certain unalienable Rights, that among these are Life, Liberty, and the pursuit of Happiness</a:t>
            </a:r>
            <a:r>
              <a:rPr lang="en-US" dirty="0"/>
              <a:t>.</a:t>
            </a:r>
          </a:p>
          <a:p>
            <a:endParaRPr lang="en-US" dirty="0"/>
          </a:p>
        </p:txBody>
      </p:sp>
    </p:spTree>
    <p:extLst>
      <p:ext uri="{BB962C8B-B14F-4D97-AF65-F5344CB8AC3E}">
        <p14:creationId xmlns:p14="http://schemas.microsoft.com/office/powerpoint/2010/main" val="3007508868"/>
      </p:ext>
    </p:extLst>
  </p:cSld>
  <p:clrMapOvr>
    <a:masterClrMapping/>
  </p:clrMapOvr>
  <p:timing>
    <p:tnLst>
      <p:par>
        <p:cTn id="1" dur="indefinite" restart="never" nodeType="tmRoot"/>
      </p:par>
    </p:tnLst>
  </p:timing>
</p:sld>
</file>

<file path=ppt/theme/theme1.xml><?xml version="1.0" encoding="utf-8"?>
<a:theme xmlns:a="http://schemas.openxmlformats.org/drawingml/2006/main" name="Colombia">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otalTime>6145</TotalTime>
  <Words>1202</Words>
  <Application>Microsoft Macintosh PowerPoint</Application>
  <PresentationFormat>On-screen Show (4:3)</PresentationFormat>
  <Paragraphs>101</Paragraphs>
  <Slides>35</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Century Gothic</vt:lpstr>
      <vt:lpstr>Wingdings</vt:lpstr>
      <vt:lpstr>Arial</vt:lpstr>
      <vt:lpstr>Colombia</vt:lpstr>
      <vt:lpstr>PowerPoint Presentation</vt:lpstr>
      <vt:lpstr> Philosophers inspire revolutionary movement</vt:lpstr>
      <vt:lpstr>The ideas of John Locke</vt:lpstr>
      <vt:lpstr>The ideas of John Locke</vt:lpstr>
      <vt:lpstr>The ideas of John Locke</vt:lpstr>
      <vt:lpstr>Thomas Paine and Common Sense 1776</vt:lpstr>
      <vt:lpstr>Thomas Paine and Common Sense</vt:lpstr>
      <vt:lpstr>Thomas Paine (summarized)</vt:lpstr>
      <vt:lpstr>The Declaration of Independence</vt:lpstr>
      <vt:lpstr>The Declaration of Independence</vt:lpstr>
      <vt:lpstr>PowerPoint Presentation</vt:lpstr>
      <vt:lpstr>Trouble in the Ohio Valley</vt:lpstr>
      <vt:lpstr>The French Fur Trade</vt:lpstr>
      <vt:lpstr>Proclamation of 1763</vt:lpstr>
      <vt:lpstr>Anglo-French rivalry leading to conflict with the colonies</vt:lpstr>
      <vt:lpstr>New acts seem unfair</vt:lpstr>
      <vt:lpstr>PowerPoint Presentation</vt:lpstr>
      <vt:lpstr>Timeline of events</vt:lpstr>
      <vt:lpstr>The beginning of the American Revolution</vt:lpstr>
      <vt:lpstr>THINGS WORSEN IN THE COLONIES</vt:lpstr>
      <vt:lpstr>Taking Sides</vt:lpstr>
      <vt:lpstr>Differences among the colonists</vt:lpstr>
      <vt:lpstr>PowerPoint Presentation</vt:lpstr>
      <vt:lpstr>Colonist prepare to fight</vt:lpstr>
      <vt:lpstr>PowerPoint Presentation</vt:lpstr>
      <vt:lpstr>PowerPoint Presentation</vt:lpstr>
      <vt:lpstr>The War Begins</vt:lpstr>
      <vt:lpstr>Declaration of Independence July 4, 1776 - Philadelphia</vt:lpstr>
      <vt:lpstr>PowerPoint Presentation</vt:lpstr>
      <vt:lpstr>PowerPoint Presentation</vt:lpstr>
      <vt:lpstr>PowerPoint Presentation</vt:lpstr>
      <vt:lpstr>PowerPoint Presentation</vt:lpstr>
      <vt:lpstr>Factors leading to colonial victory</vt:lpstr>
      <vt:lpstr>Factors leading to colonial victory</vt:lpstr>
      <vt:lpstr>Key People</vt:lpstr>
    </vt:vector>
  </TitlesOfParts>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dc:creator>
  <cp:lastModifiedBy>Microsoft Office User</cp:lastModifiedBy>
  <cp:revision>65</cp:revision>
  <dcterms:created xsi:type="dcterms:W3CDTF">2015-09-13T17:38:59Z</dcterms:created>
  <dcterms:modified xsi:type="dcterms:W3CDTF">2018-02-06T16:22:36Z</dcterms:modified>
</cp:coreProperties>
</file>